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8" r:id="rId10"/>
    <p:sldId id="267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79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26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081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67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870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22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72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62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54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7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67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4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But&#225;n" TargetMode="External"/><Relationship Id="rId2" Type="http://schemas.openxmlformats.org/officeDocument/2006/relationships/hyperlink" Target="https://kts-eng.com/assets/files/J-312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ebbook.nist.gov/chemistry/name-ser/" TargetMode="External"/><Relationship Id="rId4" Type="http://schemas.openxmlformats.org/officeDocument/2006/relationships/hyperlink" Target="https://hu.wikipedia.org/wiki/Toluo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906370-1564-49FA-A802-58546B3922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E2AD1A-9DC4-45F5-96D0-0DFF1955AF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1299" b="1443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F640709-BDFD-453B-B75D-6212E7A870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6123A3-8547-4C8B-803A-751343370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7192" y="1032483"/>
            <a:ext cx="5037616" cy="2982360"/>
          </a:xfrm>
        </p:spPr>
        <p:txBody>
          <a:bodyPr>
            <a:normAutofit/>
          </a:bodyPr>
          <a:lstStyle/>
          <a:p>
            <a:r>
              <a:rPr lang="hu-HU" dirty="0"/>
              <a:t>Munkaközegek</a:t>
            </a:r>
            <a:br>
              <a:rPr lang="hu-HU" dirty="0"/>
            </a:br>
            <a:r>
              <a:rPr lang="hu-HU" sz="3200" dirty="0"/>
              <a:t> </a:t>
            </a:r>
            <a:r>
              <a:rPr lang="hu-HU" dirty="0"/>
              <a:t/>
            </a:r>
            <a:br>
              <a:rPr lang="hu-HU" dirty="0"/>
            </a:br>
            <a:r>
              <a:rPr lang="hu-HU" sz="3200" dirty="0"/>
              <a:t>Körfolyamat illesztés</a:t>
            </a:r>
            <a:br>
              <a:rPr lang="hu-HU" sz="3200" dirty="0"/>
            </a:br>
            <a:r>
              <a:rPr lang="hu-HU" sz="3200" dirty="0"/>
              <a:t>JMS 312 GS-B gázmotorra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B2F383-8AA9-4B98-937E-E19C59FA0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7192" y="4550009"/>
            <a:ext cx="5037616" cy="1655762"/>
          </a:xfrm>
        </p:spPr>
        <p:txBody>
          <a:bodyPr>
            <a:normAutofit/>
          </a:bodyPr>
          <a:lstStyle/>
          <a:p>
            <a:r>
              <a:rPr lang="hu-HU" dirty="0"/>
              <a:t>Készítette:</a:t>
            </a:r>
          </a:p>
          <a:p>
            <a:r>
              <a:rPr lang="hu-HU" sz="1800" dirty="0"/>
              <a:t>Kosztin Máté</a:t>
            </a:r>
          </a:p>
          <a:p>
            <a:r>
              <a:rPr lang="hu-HU" sz="1800" dirty="0"/>
              <a:t>Zsiborás Zalán Tas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B4019478-3FDC-438C-8848-1D7DA864AF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E406479-1D57-4209-B128-3C81746247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115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EAD29-F075-4D64-840B-87450A6DB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540" y="2162760"/>
            <a:ext cx="5954103" cy="1325563"/>
          </a:xfrm>
        </p:spPr>
        <p:txBody>
          <a:bodyPr>
            <a:normAutofit/>
          </a:bodyPr>
          <a:lstStyle/>
          <a:p>
            <a:r>
              <a:rPr lang="hu-HU" dirty="0"/>
              <a:t>Köszönjük a Figyelmet! </a:t>
            </a:r>
            <a:r>
              <a:rPr lang="hu-HU" dirty="0">
                <a:sym typeface="Wingdings" panose="05000000000000000000" pitchFamily="2" charset="2"/>
              </a:rPr>
              <a:t>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520610" y="5062194"/>
            <a:ext cx="100206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>
                <a:hlinkClick r:id="rId2"/>
              </a:rPr>
              <a:t>https://kts-eng.com/assets/files/J-312.pdf</a:t>
            </a:r>
            <a:endParaRPr lang="hu-HU" dirty="0"/>
          </a:p>
          <a:p>
            <a:pPr algn="r"/>
            <a:r>
              <a:rPr lang="hu-HU" dirty="0">
                <a:hlinkClick r:id="rId3"/>
              </a:rPr>
              <a:t>https://hu.wikipedia.org/</a:t>
            </a:r>
            <a:r>
              <a:rPr lang="hu-HU" dirty="0" err="1">
                <a:hlinkClick r:id="rId3"/>
              </a:rPr>
              <a:t>wiki</a:t>
            </a:r>
            <a:r>
              <a:rPr lang="hu-HU" dirty="0">
                <a:hlinkClick r:id="rId3"/>
              </a:rPr>
              <a:t>/Bután</a:t>
            </a:r>
            <a:endParaRPr lang="hu-HU" dirty="0"/>
          </a:p>
          <a:p>
            <a:pPr algn="r"/>
            <a:r>
              <a:rPr lang="hu-HU" dirty="0">
                <a:hlinkClick r:id="rId4"/>
              </a:rPr>
              <a:t>https://hu.wikipedia.org/wiki/Toluol</a:t>
            </a:r>
            <a:endParaRPr lang="hu-HU" dirty="0"/>
          </a:p>
          <a:p>
            <a:pPr algn="r"/>
            <a:r>
              <a:rPr lang="hu-HU" dirty="0">
                <a:hlinkClick r:id="rId5"/>
              </a:rPr>
              <a:t>https://webbook.nist.gov/chemistry/name-ser/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49393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CFF44-3010-4C5E-9519-2330CA832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Gázmotor adatai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351" y="737219"/>
            <a:ext cx="4736703" cy="2669981"/>
          </a:xfrm>
        </p:spPr>
      </p:pic>
      <p:pic>
        <p:nvPicPr>
          <p:cNvPr id="5" name="Kép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408" y="3699497"/>
            <a:ext cx="5128182" cy="1428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19" y="1831764"/>
            <a:ext cx="6445624" cy="38243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722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117" y="213773"/>
            <a:ext cx="6147703" cy="332122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91" y="71646"/>
            <a:ext cx="3487532" cy="11625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36D367-7750-4781-A3DF-1E4BA3C28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328" y="365125"/>
            <a:ext cx="10816472" cy="1325563"/>
          </a:xfrm>
        </p:spPr>
        <p:txBody>
          <a:bodyPr/>
          <a:lstStyle/>
          <a:p>
            <a:r>
              <a:rPr lang="hu-HU" b="1" dirty="0"/>
              <a:t>Toluol</a:t>
            </a:r>
            <a:r>
              <a:rPr lang="hu-HU" dirty="0"/>
              <a:t>		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C9DE7-49C1-484E-B765-0A95519B2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697" y="1563150"/>
            <a:ext cx="4509377" cy="4999382"/>
          </a:xfrm>
        </p:spPr>
        <p:txBody>
          <a:bodyPr>
            <a:normAutofit/>
          </a:bodyPr>
          <a:lstStyle/>
          <a:p>
            <a:r>
              <a:rPr lang="hu-HU" sz="2400" dirty="0"/>
              <a:t>A </a:t>
            </a:r>
            <a:r>
              <a:rPr lang="hu-HU" sz="2400" b="1" dirty="0"/>
              <a:t>toluol</a:t>
            </a:r>
            <a:r>
              <a:rPr lang="hu-HU" sz="2400" dirty="0"/>
              <a:t> (vagy metilbenzol) színtelen, 111 °C-</a:t>
            </a:r>
            <a:r>
              <a:rPr lang="hu-HU" sz="2400" dirty="0" err="1"/>
              <a:t>on</a:t>
            </a:r>
            <a:r>
              <a:rPr lang="hu-HU" sz="2400" dirty="0"/>
              <a:t> forró folyadék. Szaga a benzoléra emlékeztet. Apoláris vegyület, vízben nem oldódik, szerves oldószerekkel korlátlanul elegyedik. </a:t>
            </a:r>
          </a:p>
          <a:p>
            <a:r>
              <a:rPr lang="hu-HU" sz="2400" dirty="0"/>
              <a:t>Közvetlen belélegezve közepesen vagy erősen mérgező. Ipari felhasználására szigorú munkavédelmi előírások vonatkoznak.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791" y="3699136"/>
            <a:ext cx="2476190" cy="1511111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6052008" y="5304115"/>
            <a:ext cx="54769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A bután igen gyúlékony, színtelen, könnyen cseppfolyósítható gáz.</a:t>
            </a:r>
          </a:p>
          <a:p>
            <a:r>
              <a:rPr lang="hu-HU" sz="2400" dirty="0"/>
              <a:t>Öngyulladási hőmérséklet	482-538 °C</a:t>
            </a:r>
          </a:p>
          <a:p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052008" y="4020953"/>
            <a:ext cx="3151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/>
              <a:t>Bután</a:t>
            </a:r>
          </a:p>
        </p:txBody>
      </p:sp>
    </p:spTree>
    <p:extLst>
      <p:ext uri="{BB962C8B-B14F-4D97-AF65-F5344CB8AC3E}">
        <p14:creationId xmlns:p14="http://schemas.microsoft.com/office/powerpoint/2010/main" val="2024132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4B646-EE63-4B1A-AE0B-0221EE3A8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számítások feltételezései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DD66B-AD00-4342-8104-D7874C15D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92" y="2610629"/>
            <a:ext cx="10515600" cy="3859742"/>
          </a:xfrm>
        </p:spPr>
        <p:txBody>
          <a:bodyPr/>
          <a:lstStyle/>
          <a:p>
            <a:r>
              <a:rPr lang="hu-HU" dirty="0"/>
              <a:t>Füstgáz </a:t>
            </a:r>
            <a:r>
              <a:rPr lang="hu-HU" dirty="0" err="1"/>
              <a:t>Cp</a:t>
            </a:r>
            <a:r>
              <a:rPr lang="hu-HU" dirty="0"/>
              <a:t>: 1.25 kJ/</a:t>
            </a:r>
            <a:r>
              <a:rPr lang="hu-HU" dirty="0" err="1"/>
              <a:t>kgK</a:t>
            </a:r>
            <a:endParaRPr lang="hu-HU" dirty="0"/>
          </a:p>
          <a:p>
            <a:r>
              <a:rPr lang="hu-HU" dirty="0"/>
              <a:t>Turbina hatásfok: 0.90</a:t>
            </a:r>
          </a:p>
          <a:p>
            <a:r>
              <a:rPr lang="hu-HU" smtClean="0"/>
              <a:t>Szivattyú</a:t>
            </a:r>
            <a:r>
              <a:rPr lang="hu-HU" smtClean="0"/>
              <a:t> </a:t>
            </a:r>
            <a:r>
              <a:rPr lang="hu-HU" dirty="0"/>
              <a:t>hatásfok: 0.75</a:t>
            </a:r>
          </a:p>
          <a:p>
            <a:r>
              <a:rPr lang="hu-HU" dirty="0"/>
              <a:t>Hőcserélők hatásfoka: 0.90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dirty="0"/>
              <a:t>A számításokat </a:t>
            </a:r>
            <a:r>
              <a:rPr lang="hu-HU" dirty="0" err="1"/>
              <a:t>Octave-ban</a:t>
            </a:r>
            <a:r>
              <a:rPr lang="hu-HU" dirty="0"/>
              <a:t> írt programmal végeztük.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27" y="1341479"/>
            <a:ext cx="4884273" cy="370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6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C9510-A493-4275-8973-88A4DACB1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4617" y="233150"/>
            <a:ext cx="4538221" cy="1325563"/>
          </a:xfrm>
        </p:spPr>
        <p:txBody>
          <a:bodyPr/>
          <a:lstStyle/>
          <a:p>
            <a:r>
              <a:rPr lang="hu-HU" dirty="0"/>
              <a:t>1 körfolyamat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17" y="365125"/>
            <a:ext cx="4424706" cy="5929106"/>
          </a:xfrm>
          <a:prstGeom prst="rect">
            <a:avLst/>
          </a:prstGeom>
        </p:spPr>
      </p:pic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370039"/>
              </p:ext>
            </p:extLst>
          </p:nvPr>
        </p:nvGraphicFramePr>
        <p:xfrm>
          <a:off x="5696801" y="2640357"/>
          <a:ext cx="3975100" cy="2827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5100">
                  <a:extLst>
                    <a:ext uri="{9D8B030D-6E8A-4147-A177-3AD203B41FA5}">
                      <a16:colId xmlns:a16="http://schemas.microsoft.com/office/drawing/2014/main" val="4196475677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4022972508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3342930385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Lehetséges kivitelezések (párhuzamos esetben)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Toluol (előmelegítő nélkül)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Toluol (előmelegítővel)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118845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Körfolyamatok száma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1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0870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Hőcserélők száma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2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3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391999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T_max [°C]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300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300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8377866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T_min [°C]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30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30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212580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q_be [kW]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436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436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997968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P_h [kW]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125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147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825533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hatasfok</a:t>
                      </a:r>
                      <a:r>
                        <a:rPr lang="hu-HU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 [%]</a:t>
                      </a:r>
                      <a:endParaRPr lang="hu-HU" sz="1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28,7</a:t>
                      </a:r>
                      <a:endParaRPr lang="hu-HU" sz="1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33,7</a:t>
                      </a:r>
                      <a:endParaRPr lang="hu-HU" sz="1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750187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q_el [kW]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311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289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664377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P_hűtés [kW]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4,4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4,1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368681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P_e</a:t>
                      </a:r>
                      <a:r>
                        <a:rPr lang="hu-H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[kW]</a:t>
                      </a:r>
                      <a:endParaRPr lang="hu-H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114,3</a:t>
                      </a:r>
                      <a:endParaRPr lang="hu-H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135,5</a:t>
                      </a:r>
                      <a:endParaRPr lang="hu-H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43044127"/>
                  </a:ext>
                </a:extLst>
              </a:tr>
            </a:tbl>
          </a:graphicData>
        </a:graphic>
      </p:graphicFrame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536686"/>
              </p:ext>
            </p:extLst>
          </p:nvPr>
        </p:nvGraphicFramePr>
        <p:xfrm>
          <a:off x="9671899" y="2640358"/>
          <a:ext cx="1451729" cy="28361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1729">
                  <a:extLst>
                    <a:ext uri="{9D8B030D-6E8A-4147-A177-3AD203B41FA5}">
                      <a16:colId xmlns:a16="http://schemas.microsoft.com/office/drawing/2014/main" val="808337690"/>
                    </a:ext>
                  </a:extLst>
                </a:gridCol>
              </a:tblGrid>
              <a:tr h="72965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Toluol (kondenzációval vagy köpeny)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2819035"/>
                  </a:ext>
                </a:extLst>
              </a:tr>
              <a:tr h="39204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1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77442003"/>
                  </a:ext>
                </a:extLst>
              </a:tr>
              <a:tr h="1894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2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40774924"/>
                  </a:ext>
                </a:extLst>
              </a:tr>
              <a:tr h="1894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300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13897285"/>
                  </a:ext>
                </a:extLst>
              </a:tr>
              <a:tr h="1894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30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72668988"/>
                  </a:ext>
                </a:extLst>
              </a:tr>
              <a:tr h="1894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585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48803238"/>
                  </a:ext>
                </a:extLst>
              </a:tr>
              <a:tr h="1894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168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43280578"/>
                  </a:ext>
                </a:extLst>
              </a:tr>
              <a:tr h="1894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28,7</a:t>
                      </a:r>
                      <a:endParaRPr lang="hu-HU" sz="1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88011736"/>
                  </a:ext>
                </a:extLst>
              </a:tr>
              <a:tr h="1894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417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86272321"/>
                  </a:ext>
                </a:extLst>
              </a:tr>
              <a:tr h="1894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6,0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49616901"/>
                  </a:ext>
                </a:extLst>
              </a:tr>
              <a:tr h="1894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153,6</a:t>
                      </a:r>
                      <a:endParaRPr lang="hu-H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43653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0423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E8DB8-C0B8-45CE-90C4-05BE7AC9A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67" y="742197"/>
            <a:ext cx="10515600" cy="1325563"/>
          </a:xfrm>
        </p:spPr>
        <p:txBody>
          <a:bodyPr/>
          <a:lstStyle/>
          <a:p>
            <a:r>
              <a:rPr lang="hu-HU" dirty="0"/>
              <a:t>Soros</a:t>
            </a:r>
            <a:br>
              <a:rPr lang="hu-HU" dirty="0"/>
            </a:br>
            <a:r>
              <a:rPr lang="hu-HU" dirty="0"/>
              <a:t>elrendezés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2877490"/>
              </p:ext>
            </p:extLst>
          </p:nvPr>
        </p:nvGraphicFramePr>
        <p:xfrm>
          <a:off x="593600" y="3681782"/>
          <a:ext cx="10515600" cy="2999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2121">
                  <a:extLst>
                    <a:ext uri="{9D8B030D-6E8A-4147-A177-3AD203B41FA5}">
                      <a16:colId xmlns:a16="http://schemas.microsoft.com/office/drawing/2014/main" val="1514503577"/>
                    </a:ext>
                  </a:extLst>
                </a:gridCol>
                <a:gridCol w="1041587">
                  <a:extLst>
                    <a:ext uri="{9D8B030D-6E8A-4147-A177-3AD203B41FA5}">
                      <a16:colId xmlns:a16="http://schemas.microsoft.com/office/drawing/2014/main" val="597578273"/>
                    </a:ext>
                  </a:extLst>
                </a:gridCol>
                <a:gridCol w="1174556">
                  <a:extLst>
                    <a:ext uri="{9D8B030D-6E8A-4147-A177-3AD203B41FA5}">
                      <a16:colId xmlns:a16="http://schemas.microsoft.com/office/drawing/2014/main" val="1722542487"/>
                    </a:ext>
                  </a:extLst>
                </a:gridCol>
                <a:gridCol w="1174556">
                  <a:extLst>
                    <a:ext uri="{9D8B030D-6E8A-4147-A177-3AD203B41FA5}">
                      <a16:colId xmlns:a16="http://schemas.microsoft.com/office/drawing/2014/main" val="2883986504"/>
                    </a:ext>
                  </a:extLst>
                </a:gridCol>
                <a:gridCol w="1174556">
                  <a:extLst>
                    <a:ext uri="{9D8B030D-6E8A-4147-A177-3AD203B41FA5}">
                      <a16:colId xmlns:a16="http://schemas.microsoft.com/office/drawing/2014/main" val="20858535"/>
                    </a:ext>
                  </a:extLst>
                </a:gridCol>
                <a:gridCol w="1174556">
                  <a:extLst>
                    <a:ext uri="{9D8B030D-6E8A-4147-A177-3AD203B41FA5}">
                      <a16:colId xmlns:a16="http://schemas.microsoft.com/office/drawing/2014/main" val="4097006911"/>
                    </a:ext>
                  </a:extLst>
                </a:gridCol>
                <a:gridCol w="1174556">
                  <a:extLst>
                    <a:ext uri="{9D8B030D-6E8A-4147-A177-3AD203B41FA5}">
                      <a16:colId xmlns:a16="http://schemas.microsoft.com/office/drawing/2014/main" val="3794220680"/>
                    </a:ext>
                  </a:extLst>
                </a:gridCol>
                <a:gridCol w="1174556">
                  <a:extLst>
                    <a:ext uri="{9D8B030D-6E8A-4147-A177-3AD203B41FA5}">
                      <a16:colId xmlns:a16="http://schemas.microsoft.com/office/drawing/2014/main" val="986282137"/>
                    </a:ext>
                  </a:extLst>
                </a:gridCol>
                <a:gridCol w="1174556">
                  <a:extLst>
                    <a:ext uri="{9D8B030D-6E8A-4147-A177-3AD203B41FA5}">
                      <a16:colId xmlns:a16="http://schemas.microsoft.com/office/drawing/2014/main" val="1129148682"/>
                    </a:ext>
                  </a:extLst>
                </a:gridCol>
              </a:tblGrid>
              <a:tr h="48533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Lehetséges kivitelezések (párhuzamos esetben)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Toluol és Bután3 (előmelegítő nélkül)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Toluol és Bután3 (előmelegítővel)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Toluol és Bután0 (előmelegítő nélkül)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Toluol és Bután0 (előmelegítővel)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Toluol és Bután1 (előmelegítő nélkül köpenyhűt)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Toluol és Bután1 (előmelegítővel köpenyhűt)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Toluol és Bután2 (előmelegítő nélkül kondenz)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Toluol és Bután2 (előmelegítővel kondenz)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extLst>
                  <a:ext uri="{0D108BD9-81ED-4DB2-BD59-A6C34878D82A}">
                    <a16:rowId xmlns:a16="http://schemas.microsoft.com/office/drawing/2014/main" val="1037301724"/>
                  </a:ext>
                </a:extLst>
              </a:tr>
              <a:tr h="15956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Körfolyamatok száma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2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2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2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2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2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2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2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2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extLst>
                  <a:ext uri="{0D108BD9-81ED-4DB2-BD59-A6C34878D82A}">
                    <a16:rowId xmlns:a16="http://schemas.microsoft.com/office/drawing/2014/main" val="4189437891"/>
                  </a:ext>
                </a:extLst>
              </a:tr>
              <a:tr h="15956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Hőcserélők száma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5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6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3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4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4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5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4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5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extLst>
                  <a:ext uri="{0D108BD9-81ED-4DB2-BD59-A6C34878D82A}">
                    <a16:rowId xmlns:a16="http://schemas.microsoft.com/office/drawing/2014/main" val="2772271225"/>
                  </a:ext>
                </a:extLst>
              </a:tr>
              <a:tr h="15956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T_max [°C]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300 és 90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300 és 90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300 és 90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300 és 90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300 és 90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300 és 90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300 és 90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301 és 90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extLst>
                  <a:ext uri="{0D108BD9-81ED-4DB2-BD59-A6C34878D82A}">
                    <a16:rowId xmlns:a16="http://schemas.microsoft.com/office/drawing/2014/main" val="1553035607"/>
                  </a:ext>
                </a:extLst>
              </a:tr>
              <a:tr h="15956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T_min [°C]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110 és 30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110 és 30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110 és 30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110 és 30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110 és 30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110 és 30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110 és 30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111 és 30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extLst>
                  <a:ext uri="{0D108BD9-81ED-4DB2-BD59-A6C34878D82A}">
                    <a16:rowId xmlns:a16="http://schemas.microsoft.com/office/drawing/2014/main" val="3402144128"/>
                  </a:ext>
                </a:extLst>
              </a:tr>
              <a:tr h="15956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q_be [kW]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728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728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436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436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586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586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578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578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extLst>
                  <a:ext uri="{0D108BD9-81ED-4DB2-BD59-A6C34878D82A}">
                    <a16:rowId xmlns:a16="http://schemas.microsoft.com/office/drawing/2014/main" val="3033688041"/>
                  </a:ext>
                </a:extLst>
              </a:tr>
              <a:tr h="15956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 err="1">
                          <a:effectLst/>
                        </a:rPr>
                        <a:t>P_h</a:t>
                      </a:r>
                      <a:r>
                        <a:rPr lang="hu-HU" sz="1200" u="none" strike="noStrike" dirty="0">
                          <a:effectLst/>
                        </a:rPr>
                        <a:t> [kW]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165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181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133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144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147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163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145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162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extLst>
                  <a:ext uri="{0D108BD9-81ED-4DB2-BD59-A6C34878D82A}">
                    <a16:rowId xmlns:a16="http://schemas.microsoft.com/office/drawing/2014/main" val="3917885296"/>
                  </a:ext>
                </a:extLst>
              </a:tr>
              <a:tr h="15956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hatasfok</a:t>
                      </a:r>
                      <a:r>
                        <a:rPr lang="hu-HU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 [%]</a:t>
                      </a:r>
                      <a:endParaRPr lang="hu-HU" sz="1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22,7</a:t>
                      </a:r>
                      <a:endParaRPr lang="hu-HU" sz="1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24,9</a:t>
                      </a:r>
                      <a:endParaRPr lang="hu-HU" sz="1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30,5</a:t>
                      </a:r>
                      <a:endParaRPr lang="hu-HU" sz="1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33,0</a:t>
                      </a:r>
                      <a:endParaRPr lang="hu-HU" sz="1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25,1</a:t>
                      </a:r>
                      <a:endParaRPr lang="hu-HU" sz="1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27,8</a:t>
                      </a:r>
                      <a:endParaRPr lang="hu-HU" sz="1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25,1</a:t>
                      </a:r>
                      <a:endParaRPr lang="hu-HU" sz="1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28,0</a:t>
                      </a:r>
                      <a:endParaRPr lang="hu-HU" sz="1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extLst>
                  <a:ext uri="{0D108BD9-81ED-4DB2-BD59-A6C34878D82A}">
                    <a16:rowId xmlns:a16="http://schemas.microsoft.com/office/drawing/2014/main" val="452998635"/>
                  </a:ext>
                </a:extLst>
              </a:tr>
              <a:tr h="15956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q_el [kW]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563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547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303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292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439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423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433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416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extLst>
                  <a:ext uri="{0D108BD9-81ED-4DB2-BD59-A6C34878D82A}">
                    <a16:rowId xmlns:a16="http://schemas.microsoft.com/office/drawing/2014/main" val="33071759"/>
                  </a:ext>
                </a:extLst>
              </a:tr>
              <a:tr h="15956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P_hűtés [kW]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8,0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7,8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4,3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4,2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6,3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6,0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6,2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5,9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extLst>
                  <a:ext uri="{0D108BD9-81ED-4DB2-BD59-A6C34878D82A}">
                    <a16:rowId xmlns:a16="http://schemas.microsoft.com/office/drawing/2014/main" val="1937580093"/>
                  </a:ext>
                </a:extLst>
              </a:tr>
              <a:tr h="16621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P_e</a:t>
                      </a:r>
                      <a:r>
                        <a:rPr lang="hu-H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[kW]</a:t>
                      </a:r>
                      <a:endParaRPr lang="hu-H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148,7</a:t>
                      </a:r>
                      <a:endParaRPr lang="hu-H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164,1</a:t>
                      </a:r>
                      <a:endParaRPr lang="hu-H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122,0</a:t>
                      </a:r>
                      <a:endParaRPr lang="hu-H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132,6</a:t>
                      </a:r>
                      <a:endParaRPr lang="hu-H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133,4</a:t>
                      </a:r>
                      <a:endParaRPr lang="hu-H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148,8</a:t>
                      </a:r>
                      <a:endParaRPr lang="hu-H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131,6</a:t>
                      </a:r>
                      <a:endParaRPr lang="hu-H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148,0</a:t>
                      </a:r>
                      <a:endParaRPr lang="hu-H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ctr"/>
                </a:tc>
                <a:extLst>
                  <a:ext uri="{0D108BD9-81ED-4DB2-BD59-A6C34878D82A}">
                    <a16:rowId xmlns:a16="http://schemas.microsoft.com/office/drawing/2014/main" val="2921132696"/>
                  </a:ext>
                </a:extLst>
              </a:tr>
            </a:tbl>
          </a:graphicData>
        </a:graphic>
      </p:graphicFrame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086" y="66207"/>
            <a:ext cx="3259393" cy="330859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391" y="66206"/>
            <a:ext cx="2557431" cy="323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72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3E582-995C-44DE-9849-FC4114742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52" y="195443"/>
            <a:ext cx="10515600" cy="1325563"/>
          </a:xfrm>
        </p:spPr>
        <p:txBody>
          <a:bodyPr/>
          <a:lstStyle/>
          <a:p>
            <a:r>
              <a:rPr lang="hu-HU" dirty="0"/>
              <a:t>Párhuzamos elrendezés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36325"/>
              </p:ext>
            </p:extLst>
          </p:nvPr>
        </p:nvGraphicFramePr>
        <p:xfrm>
          <a:off x="1574279" y="3788921"/>
          <a:ext cx="10532880" cy="28220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0320">
                  <a:extLst>
                    <a:ext uri="{9D8B030D-6E8A-4147-A177-3AD203B41FA5}">
                      <a16:colId xmlns:a16="http://schemas.microsoft.com/office/drawing/2014/main" val="1283979766"/>
                    </a:ext>
                  </a:extLst>
                </a:gridCol>
                <a:gridCol w="1170320">
                  <a:extLst>
                    <a:ext uri="{9D8B030D-6E8A-4147-A177-3AD203B41FA5}">
                      <a16:colId xmlns:a16="http://schemas.microsoft.com/office/drawing/2014/main" val="3818443601"/>
                    </a:ext>
                  </a:extLst>
                </a:gridCol>
                <a:gridCol w="1170320">
                  <a:extLst>
                    <a:ext uri="{9D8B030D-6E8A-4147-A177-3AD203B41FA5}">
                      <a16:colId xmlns:a16="http://schemas.microsoft.com/office/drawing/2014/main" val="3533975138"/>
                    </a:ext>
                  </a:extLst>
                </a:gridCol>
                <a:gridCol w="1170320">
                  <a:extLst>
                    <a:ext uri="{9D8B030D-6E8A-4147-A177-3AD203B41FA5}">
                      <a16:colId xmlns:a16="http://schemas.microsoft.com/office/drawing/2014/main" val="3812269658"/>
                    </a:ext>
                  </a:extLst>
                </a:gridCol>
                <a:gridCol w="1170320">
                  <a:extLst>
                    <a:ext uri="{9D8B030D-6E8A-4147-A177-3AD203B41FA5}">
                      <a16:colId xmlns:a16="http://schemas.microsoft.com/office/drawing/2014/main" val="2664788418"/>
                    </a:ext>
                  </a:extLst>
                </a:gridCol>
                <a:gridCol w="1170320">
                  <a:extLst>
                    <a:ext uri="{9D8B030D-6E8A-4147-A177-3AD203B41FA5}">
                      <a16:colId xmlns:a16="http://schemas.microsoft.com/office/drawing/2014/main" val="109692717"/>
                    </a:ext>
                  </a:extLst>
                </a:gridCol>
                <a:gridCol w="1170320">
                  <a:extLst>
                    <a:ext uri="{9D8B030D-6E8A-4147-A177-3AD203B41FA5}">
                      <a16:colId xmlns:a16="http://schemas.microsoft.com/office/drawing/2014/main" val="2669494608"/>
                    </a:ext>
                  </a:extLst>
                </a:gridCol>
                <a:gridCol w="1170320">
                  <a:extLst>
                    <a:ext uri="{9D8B030D-6E8A-4147-A177-3AD203B41FA5}">
                      <a16:colId xmlns:a16="http://schemas.microsoft.com/office/drawing/2014/main" val="1819897978"/>
                    </a:ext>
                  </a:extLst>
                </a:gridCol>
                <a:gridCol w="1170320">
                  <a:extLst>
                    <a:ext uri="{9D8B030D-6E8A-4147-A177-3AD203B41FA5}">
                      <a16:colId xmlns:a16="http://schemas.microsoft.com/office/drawing/2014/main" val="3756054884"/>
                    </a:ext>
                  </a:extLst>
                </a:gridCol>
              </a:tblGrid>
              <a:tr h="73594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Toluol és Bután3 (előmelegítő nélkül)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Toluol és Bután3 (előmelegítővel)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Toluol + Bután3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Toluol és Bután1 (előmelegítő nélkül)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Toluol és Bután1 (előmelegítővel)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Toluol + Bután1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Toluol és Bután2 (előmelegítő nélkül)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Toluol és Bután2 (előmelegítővel)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Toluol + Bután2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extLst>
                  <a:ext uri="{0D108BD9-81ED-4DB2-BD59-A6C34878D82A}">
                    <a16:rowId xmlns:a16="http://schemas.microsoft.com/office/drawing/2014/main" val="2669024527"/>
                  </a:ext>
                </a:extLst>
              </a:tr>
              <a:tr h="36764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1 + 1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2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1 + 1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2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1 + 1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2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extLst>
                  <a:ext uri="{0D108BD9-81ED-4DB2-BD59-A6C34878D82A}">
                    <a16:rowId xmlns:a16="http://schemas.microsoft.com/office/drawing/2014/main" val="3032730720"/>
                  </a:ext>
                </a:extLst>
              </a:tr>
              <a:tr h="19010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2 + 3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3 + 3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6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2 + 2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3 + 2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5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2 + 2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3 + 2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5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extLst>
                  <a:ext uri="{0D108BD9-81ED-4DB2-BD59-A6C34878D82A}">
                    <a16:rowId xmlns:a16="http://schemas.microsoft.com/office/drawing/2014/main" val="2564256384"/>
                  </a:ext>
                </a:extLst>
              </a:tr>
              <a:tr h="19010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300 és 90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300 és 90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300 és 90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300 és 90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300 és 90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300 és 90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300 és 90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300 és 90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300 és 90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extLst>
                  <a:ext uri="{0D108BD9-81ED-4DB2-BD59-A6C34878D82A}">
                    <a16:rowId xmlns:a16="http://schemas.microsoft.com/office/drawing/2014/main" val="1435742614"/>
                  </a:ext>
                </a:extLst>
              </a:tr>
              <a:tr h="19010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30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30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30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30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30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30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30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30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 dirty="0">
                          <a:effectLst/>
                        </a:rPr>
                        <a:t>30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extLst>
                  <a:ext uri="{0D108BD9-81ED-4DB2-BD59-A6C34878D82A}">
                    <a16:rowId xmlns:a16="http://schemas.microsoft.com/office/drawing/2014/main" val="1081851042"/>
                  </a:ext>
                </a:extLst>
              </a:tr>
              <a:tr h="19010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728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728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728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586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586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586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578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578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578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extLst>
                  <a:ext uri="{0D108BD9-81ED-4DB2-BD59-A6C34878D82A}">
                    <a16:rowId xmlns:a16="http://schemas.microsoft.com/office/drawing/2014/main" val="3915068540"/>
                  </a:ext>
                </a:extLst>
              </a:tr>
              <a:tr h="19010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161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183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169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144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166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153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143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165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151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extLst>
                  <a:ext uri="{0D108BD9-81ED-4DB2-BD59-A6C34878D82A}">
                    <a16:rowId xmlns:a16="http://schemas.microsoft.com/office/drawing/2014/main" val="1485874881"/>
                  </a:ext>
                </a:extLst>
              </a:tr>
              <a:tr h="19010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22,1</a:t>
                      </a:r>
                      <a:endParaRPr lang="hu-HU" sz="10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25,1</a:t>
                      </a:r>
                      <a:endParaRPr lang="hu-HU" sz="10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23,2</a:t>
                      </a:r>
                      <a:endParaRPr lang="hu-HU" sz="10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24,6</a:t>
                      </a:r>
                      <a:endParaRPr lang="hu-HU" sz="10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28,3</a:t>
                      </a:r>
                      <a:endParaRPr lang="hu-HU" sz="10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26,1</a:t>
                      </a:r>
                      <a:endParaRPr lang="hu-HU" sz="10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24,7</a:t>
                      </a:r>
                      <a:endParaRPr lang="hu-HU" sz="10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28,5</a:t>
                      </a:r>
                      <a:endParaRPr lang="hu-HU" sz="10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26,1</a:t>
                      </a:r>
                      <a:endParaRPr lang="hu-HU" sz="10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extLst>
                  <a:ext uri="{0D108BD9-81ED-4DB2-BD59-A6C34878D82A}">
                    <a16:rowId xmlns:a16="http://schemas.microsoft.com/office/drawing/2014/main" val="3978479227"/>
                  </a:ext>
                </a:extLst>
              </a:tr>
              <a:tr h="19010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567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545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559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 dirty="0">
                          <a:effectLst/>
                        </a:rPr>
                        <a:t>442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 dirty="0">
                          <a:effectLst/>
                        </a:rPr>
                        <a:t>420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 dirty="0">
                          <a:effectLst/>
                        </a:rPr>
                        <a:t>433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435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413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427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extLst>
                  <a:ext uri="{0D108BD9-81ED-4DB2-BD59-A6C34878D82A}">
                    <a16:rowId xmlns:a16="http://schemas.microsoft.com/office/drawing/2014/main" val="404215075"/>
                  </a:ext>
                </a:extLst>
              </a:tr>
              <a:tr h="19010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 dirty="0">
                          <a:effectLst/>
                        </a:rPr>
                        <a:t>8,1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7,8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8,0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6,3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6,0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6,2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6,2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5,9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6,1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extLst>
                  <a:ext uri="{0D108BD9-81ED-4DB2-BD59-A6C34878D82A}">
                    <a16:rowId xmlns:a16="http://schemas.microsoft.com/office/drawing/2014/main" val="1650714663"/>
                  </a:ext>
                </a:extLst>
              </a:tr>
              <a:tr h="19766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144,9</a:t>
                      </a:r>
                      <a:endParaRPr lang="hu-HU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166,1</a:t>
                      </a:r>
                      <a:endParaRPr lang="hu-HU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152,6</a:t>
                      </a:r>
                      <a:endParaRPr lang="hu-HU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130,5</a:t>
                      </a:r>
                      <a:endParaRPr lang="hu-HU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151,7</a:t>
                      </a:r>
                      <a:endParaRPr lang="hu-HU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139,2</a:t>
                      </a:r>
                      <a:endParaRPr lang="hu-HU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129,6</a:t>
                      </a:r>
                      <a:endParaRPr lang="hu-HU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150,9</a:t>
                      </a:r>
                      <a:endParaRPr lang="hu-HU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137,4</a:t>
                      </a:r>
                      <a:endParaRPr lang="hu-HU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/>
                </a:tc>
                <a:extLst>
                  <a:ext uri="{0D108BD9-81ED-4DB2-BD59-A6C34878D82A}">
                    <a16:rowId xmlns:a16="http://schemas.microsoft.com/office/drawing/2014/main" val="328455441"/>
                  </a:ext>
                </a:extLst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47933"/>
              </p:ext>
            </p:extLst>
          </p:nvPr>
        </p:nvGraphicFramePr>
        <p:xfrm>
          <a:off x="179111" y="3788920"/>
          <a:ext cx="1395168" cy="2800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5168">
                  <a:extLst>
                    <a:ext uri="{9D8B030D-6E8A-4147-A177-3AD203B41FA5}">
                      <a16:colId xmlns:a16="http://schemas.microsoft.com/office/drawing/2014/main" val="196585965"/>
                    </a:ext>
                  </a:extLst>
                </a:gridCol>
              </a:tblGrid>
              <a:tr h="73090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Lehetséges kivitelezések (párhuzamos esetben)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09428130"/>
                  </a:ext>
                </a:extLst>
              </a:tr>
              <a:tr h="36955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Körfolyamatok száma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86413969"/>
                  </a:ext>
                </a:extLst>
              </a:tr>
              <a:tr h="18888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Hőcserélők száma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9044005"/>
                  </a:ext>
                </a:extLst>
              </a:tr>
              <a:tr h="18888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T_max [°C]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33831550"/>
                  </a:ext>
                </a:extLst>
              </a:tr>
              <a:tr h="18888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T_min [°C]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77301312"/>
                  </a:ext>
                </a:extLst>
              </a:tr>
              <a:tr h="18888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q_be [kW]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69109937"/>
                  </a:ext>
                </a:extLst>
              </a:tr>
              <a:tr h="18888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P_h [kW]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48039289"/>
                  </a:ext>
                </a:extLst>
              </a:tr>
              <a:tr h="18888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hatasfok</a:t>
                      </a:r>
                      <a:r>
                        <a:rPr lang="hu-HU" sz="11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 [%]</a:t>
                      </a:r>
                      <a:endParaRPr lang="hu-HU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59376189"/>
                  </a:ext>
                </a:extLst>
              </a:tr>
              <a:tr h="18888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q_el [kW]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78056805"/>
                  </a:ext>
                </a:extLst>
              </a:tr>
              <a:tr h="18888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P_hűtés [kW]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40982944"/>
                  </a:ext>
                </a:extLst>
              </a:tr>
              <a:tr h="18888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P_e</a:t>
                      </a:r>
                      <a:r>
                        <a:rPr lang="hu-H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[kW]</a:t>
                      </a:r>
                      <a:endParaRPr lang="hu-HU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33691253"/>
                  </a:ext>
                </a:extLst>
              </a:tr>
            </a:tbl>
          </a:graphicData>
        </a:graphic>
      </p:graphicFrame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2" y="1184872"/>
            <a:ext cx="2696064" cy="235754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641" y="1300088"/>
            <a:ext cx="2814128" cy="212711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178" y="256230"/>
            <a:ext cx="3192305" cy="325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78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0DCB6-C362-48C8-B35B-B987E8EC6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562675"/>
            <a:ext cx="10515600" cy="1325563"/>
          </a:xfrm>
        </p:spPr>
        <p:txBody>
          <a:bodyPr/>
          <a:lstStyle/>
          <a:p>
            <a:r>
              <a:rPr lang="hu-HU" dirty="0"/>
              <a:t>Konklúzió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795623"/>
              </p:ext>
            </p:extLst>
          </p:nvPr>
        </p:nvGraphicFramePr>
        <p:xfrm>
          <a:off x="7433945" y="581886"/>
          <a:ext cx="1346200" cy="2800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2236467493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Toluol (előmelegítővel)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56951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93141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3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201739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300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9056559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30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187937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436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917004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147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7633119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33,7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601174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289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522568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4,1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201684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135,5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89984020"/>
                  </a:ext>
                </a:extLst>
              </a:tr>
            </a:tbl>
          </a:graphicData>
        </a:graphic>
      </p:graphicFrame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255746"/>
              </p:ext>
            </p:extLst>
          </p:nvPr>
        </p:nvGraphicFramePr>
        <p:xfrm>
          <a:off x="8780145" y="581886"/>
          <a:ext cx="1346200" cy="2800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4237452489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Toluol és Bután3 (előmelegítővel)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151943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1 + 1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223402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3 + 3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447021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300 és 90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029606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30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224417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728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022720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183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202092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25,1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989665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545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400656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7,8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882169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166,1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3436963"/>
                  </a:ext>
                </a:extLst>
              </a:tr>
            </a:tbl>
          </a:graphicData>
        </a:graphic>
      </p:graphicFrame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315209"/>
              </p:ext>
            </p:extLst>
          </p:nvPr>
        </p:nvGraphicFramePr>
        <p:xfrm>
          <a:off x="5772339" y="581886"/>
          <a:ext cx="1661606" cy="2800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1606">
                  <a:extLst>
                    <a:ext uri="{9D8B030D-6E8A-4147-A177-3AD203B41FA5}">
                      <a16:colId xmlns:a16="http://schemas.microsoft.com/office/drawing/2014/main" val="2507523662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Toluol (előmelegítő nélkül)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909366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232593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76573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300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040468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30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33330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436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841281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125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432002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28,7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812603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311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8462597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4,4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449363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114,3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3197287"/>
                  </a:ext>
                </a:extLst>
              </a:tr>
            </a:tbl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713858" y="3133348"/>
            <a:ext cx="62876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Hatékonyság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Kivehető villamos teljesítmény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Körök és hőcserélők száma --&gt;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Költségek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A kondenzált füstgáz veszélyes hulladék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Stb..</a:t>
            </a:r>
          </a:p>
          <a:p>
            <a:r>
              <a:rPr lang="hu-HU" sz="2400" dirty="0"/>
              <a:t>					</a:t>
            </a:r>
            <a:r>
              <a:rPr lang="hu-HU" sz="1200" dirty="0"/>
              <a:t>(nincs sorban)</a:t>
            </a:r>
            <a:endParaRPr lang="hu-HU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072996"/>
              </p:ext>
            </p:extLst>
          </p:nvPr>
        </p:nvGraphicFramePr>
        <p:xfrm>
          <a:off x="10126345" y="581886"/>
          <a:ext cx="1933672" cy="28346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3672">
                  <a:extLst>
                    <a:ext uri="{9D8B030D-6E8A-4147-A177-3AD203B41FA5}">
                      <a16:colId xmlns:a16="http://schemas.microsoft.com/office/drawing/2014/main" val="3887728135"/>
                    </a:ext>
                  </a:extLst>
                </a:gridCol>
              </a:tblGrid>
              <a:tr h="62488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Toluol (kondenzációval vagy köpeny)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85789483"/>
                  </a:ext>
                </a:extLst>
              </a:tr>
              <a:tr h="21754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45254443"/>
                  </a:ext>
                </a:extLst>
              </a:tr>
              <a:tr h="21754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21137002"/>
                  </a:ext>
                </a:extLst>
              </a:tr>
              <a:tr h="21754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300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04952271"/>
                  </a:ext>
                </a:extLst>
              </a:tr>
              <a:tr h="21754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30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98873525"/>
                  </a:ext>
                </a:extLst>
              </a:tr>
              <a:tr h="21754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585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27851987"/>
                  </a:ext>
                </a:extLst>
              </a:tr>
              <a:tr h="21754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168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13317227"/>
                  </a:ext>
                </a:extLst>
              </a:tr>
              <a:tr h="21754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28,7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26272847"/>
                  </a:ext>
                </a:extLst>
              </a:tr>
              <a:tr h="21754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417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66811003"/>
                  </a:ext>
                </a:extLst>
              </a:tr>
              <a:tr h="21754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6,0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71291166"/>
                  </a:ext>
                </a:extLst>
              </a:tr>
              <a:tr h="21754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153,6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14993311"/>
                  </a:ext>
                </a:extLst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38213"/>
              </p:ext>
            </p:extLst>
          </p:nvPr>
        </p:nvGraphicFramePr>
        <p:xfrm>
          <a:off x="3349634" y="592470"/>
          <a:ext cx="2422705" cy="2800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2705">
                  <a:extLst>
                    <a:ext uri="{9D8B030D-6E8A-4147-A177-3AD203B41FA5}">
                      <a16:colId xmlns:a16="http://schemas.microsoft.com/office/drawing/2014/main" val="3101114964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Lehetséges kivitelezések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900867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Körfolyamatok száma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899713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Hőcserélők száma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138564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 err="1">
                          <a:effectLst/>
                        </a:rPr>
                        <a:t>T_max</a:t>
                      </a:r>
                      <a:r>
                        <a:rPr lang="hu-HU" sz="1400" u="none" strike="noStrike" dirty="0">
                          <a:effectLst/>
                        </a:rPr>
                        <a:t> [°C]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694755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 err="1">
                          <a:effectLst/>
                        </a:rPr>
                        <a:t>T_min</a:t>
                      </a:r>
                      <a:r>
                        <a:rPr lang="hu-HU" sz="1400" u="none" strike="noStrike" dirty="0">
                          <a:effectLst/>
                        </a:rPr>
                        <a:t> [°C]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772279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 err="1">
                          <a:effectLst/>
                        </a:rPr>
                        <a:t>q_be</a:t>
                      </a:r>
                      <a:r>
                        <a:rPr lang="hu-HU" sz="1400" u="none" strike="noStrike" dirty="0">
                          <a:effectLst/>
                        </a:rPr>
                        <a:t> [kW]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535502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 err="1">
                          <a:effectLst/>
                        </a:rPr>
                        <a:t>P_h</a:t>
                      </a:r>
                      <a:r>
                        <a:rPr lang="hu-HU" sz="1400" u="none" strike="noStrike" dirty="0">
                          <a:effectLst/>
                        </a:rPr>
                        <a:t> [kW]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890709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 err="1">
                          <a:effectLst/>
                        </a:rPr>
                        <a:t>hatasfok</a:t>
                      </a:r>
                      <a:r>
                        <a:rPr lang="hu-HU" sz="1400" u="none" strike="noStrike" dirty="0">
                          <a:effectLst/>
                        </a:rPr>
                        <a:t> [%]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075864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 err="1">
                          <a:effectLst/>
                        </a:rPr>
                        <a:t>q_el</a:t>
                      </a:r>
                      <a:r>
                        <a:rPr lang="hu-HU" sz="1400" u="none" strike="noStrike" dirty="0">
                          <a:effectLst/>
                        </a:rPr>
                        <a:t> [kW]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619083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 err="1">
                          <a:effectLst/>
                        </a:rPr>
                        <a:t>P_hűtés</a:t>
                      </a:r>
                      <a:r>
                        <a:rPr lang="hu-HU" sz="1400" u="none" strike="noStrike" dirty="0">
                          <a:effectLst/>
                        </a:rPr>
                        <a:t> [kW]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337427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 err="1">
                          <a:effectLst/>
                        </a:rPr>
                        <a:t>P_e</a:t>
                      </a:r>
                      <a:r>
                        <a:rPr lang="hu-HU" sz="1400" u="none" strike="noStrike" dirty="0">
                          <a:effectLst/>
                        </a:rPr>
                        <a:t> [kW]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91475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377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Tanár úr kérte:</a:t>
            </a:r>
            <a:endParaRPr lang="hu-HU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9925968"/>
              </p:ext>
            </p:extLst>
          </p:nvPr>
        </p:nvGraphicFramePr>
        <p:xfrm>
          <a:off x="966357" y="1629763"/>
          <a:ext cx="2246604" cy="39083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6604">
                  <a:extLst>
                    <a:ext uri="{9D8B030D-6E8A-4147-A177-3AD203B41FA5}">
                      <a16:colId xmlns:a16="http://schemas.microsoft.com/office/drawing/2014/main" val="165132346"/>
                    </a:ext>
                  </a:extLst>
                </a:gridCol>
              </a:tblGrid>
              <a:tr h="90863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Lehetséges kivitelezések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61509455"/>
                  </a:ext>
                </a:extLst>
              </a:tr>
              <a:tr h="29873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Körfolyamatok száma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92139218"/>
                  </a:ext>
                </a:extLst>
              </a:tr>
              <a:tr h="29873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Hőcserélők száma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94967950"/>
                  </a:ext>
                </a:extLst>
              </a:tr>
              <a:tr h="29873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 err="1">
                          <a:effectLst/>
                        </a:rPr>
                        <a:t>T_max</a:t>
                      </a:r>
                      <a:r>
                        <a:rPr lang="hu-HU" sz="1400" u="none" strike="noStrike" dirty="0">
                          <a:effectLst/>
                        </a:rPr>
                        <a:t> [°C]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65098919"/>
                  </a:ext>
                </a:extLst>
              </a:tr>
              <a:tr h="29873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 err="1">
                          <a:effectLst/>
                        </a:rPr>
                        <a:t>T_min</a:t>
                      </a:r>
                      <a:r>
                        <a:rPr lang="hu-HU" sz="1400" u="none" strike="noStrike" dirty="0">
                          <a:effectLst/>
                        </a:rPr>
                        <a:t> [°C]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83925049"/>
                  </a:ext>
                </a:extLst>
              </a:tr>
              <a:tr h="29873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 err="1">
                          <a:effectLst/>
                        </a:rPr>
                        <a:t>q_be</a:t>
                      </a:r>
                      <a:r>
                        <a:rPr lang="hu-HU" sz="1400" u="none" strike="noStrike" dirty="0">
                          <a:effectLst/>
                        </a:rPr>
                        <a:t> [kW]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85586047"/>
                  </a:ext>
                </a:extLst>
              </a:tr>
              <a:tr h="29873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 err="1">
                          <a:effectLst/>
                        </a:rPr>
                        <a:t>P_h</a:t>
                      </a:r>
                      <a:r>
                        <a:rPr lang="hu-HU" sz="1400" u="none" strike="noStrike" dirty="0">
                          <a:effectLst/>
                        </a:rPr>
                        <a:t> [kW]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36569458"/>
                  </a:ext>
                </a:extLst>
              </a:tr>
              <a:tr h="29873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 err="1">
                          <a:effectLst/>
                        </a:rPr>
                        <a:t>hatasfok</a:t>
                      </a:r>
                      <a:r>
                        <a:rPr lang="hu-HU" sz="1400" u="none" strike="noStrike" dirty="0">
                          <a:effectLst/>
                        </a:rPr>
                        <a:t> [%]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47661267"/>
                  </a:ext>
                </a:extLst>
              </a:tr>
              <a:tr h="29873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 err="1">
                          <a:effectLst/>
                        </a:rPr>
                        <a:t>q_el</a:t>
                      </a:r>
                      <a:r>
                        <a:rPr lang="hu-HU" sz="1400" u="none" strike="noStrike" dirty="0">
                          <a:effectLst/>
                        </a:rPr>
                        <a:t> [kW]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94189424"/>
                  </a:ext>
                </a:extLst>
              </a:tr>
              <a:tr h="29873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 err="1">
                          <a:effectLst/>
                        </a:rPr>
                        <a:t>P_hűtés</a:t>
                      </a:r>
                      <a:r>
                        <a:rPr lang="hu-HU" sz="1400" u="none" strike="noStrike" dirty="0">
                          <a:effectLst/>
                        </a:rPr>
                        <a:t> [kW]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97506415"/>
                  </a:ext>
                </a:extLst>
              </a:tr>
              <a:tr h="31117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 err="1">
                          <a:effectLst/>
                        </a:rPr>
                        <a:t>P_e</a:t>
                      </a:r>
                      <a:r>
                        <a:rPr lang="hu-HU" sz="1400" u="none" strike="noStrike" dirty="0">
                          <a:effectLst/>
                        </a:rPr>
                        <a:t> [kW]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56552104"/>
                  </a:ext>
                </a:extLst>
              </a:tr>
            </a:tbl>
          </a:graphicData>
        </a:graphic>
      </p:graphicFrame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999627"/>
              </p:ext>
            </p:extLst>
          </p:nvPr>
        </p:nvGraphicFramePr>
        <p:xfrm>
          <a:off x="3212961" y="1629763"/>
          <a:ext cx="7578684" cy="39083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4671">
                  <a:extLst>
                    <a:ext uri="{9D8B030D-6E8A-4147-A177-3AD203B41FA5}">
                      <a16:colId xmlns:a16="http://schemas.microsoft.com/office/drawing/2014/main" val="2821775430"/>
                    </a:ext>
                  </a:extLst>
                </a:gridCol>
                <a:gridCol w="1894671">
                  <a:extLst>
                    <a:ext uri="{9D8B030D-6E8A-4147-A177-3AD203B41FA5}">
                      <a16:colId xmlns:a16="http://schemas.microsoft.com/office/drawing/2014/main" val="1586780127"/>
                    </a:ext>
                  </a:extLst>
                </a:gridCol>
                <a:gridCol w="1894671">
                  <a:extLst>
                    <a:ext uri="{9D8B030D-6E8A-4147-A177-3AD203B41FA5}">
                      <a16:colId xmlns:a16="http://schemas.microsoft.com/office/drawing/2014/main" val="1762249894"/>
                    </a:ext>
                  </a:extLst>
                </a:gridCol>
                <a:gridCol w="1894671">
                  <a:extLst>
                    <a:ext uri="{9D8B030D-6E8A-4147-A177-3AD203B41FA5}">
                      <a16:colId xmlns:a16="http://schemas.microsoft.com/office/drawing/2014/main" val="1821703736"/>
                    </a:ext>
                  </a:extLst>
                </a:gridCol>
              </a:tblGrid>
              <a:tr h="90863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 smtClean="0">
                          <a:effectLst/>
                        </a:rPr>
                        <a:t>Toluol</a:t>
                      </a:r>
                    </a:p>
                    <a:p>
                      <a:pPr algn="ctr" fontAlgn="ctr"/>
                      <a:r>
                        <a:rPr lang="hu-HU" sz="1400" u="none" strike="noStrike" dirty="0" smtClean="0">
                          <a:effectLst/>
                        </a:rPr>
                        <a:t>turbina</a:t>
                      </a:r>
                      <a:r>
                        <a:rPr lang="hu-HU" sz="1400" u="none" strike="noStrike" baseline="0" dirty="0" smtClean="0">
                          <a:effectLst/>
                        </a:rPr>
                        <a:t> hatásfok: 60%</a:t>
                      </a:r>
                      <a:endParaRPr lang="hu-HU" sz="1400" u="none" strike="noStrike" dirty="0" smtClean="0">
                        <a:effectLst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u="none" strike="noStrike" dirty="0" smtClean="0">
                          <a:effectLst/>
                        </a:rPr>
                        <a:t>Toluol</a:t>
                      </a:r>
                      <a:br>
                        <a:rPr lang="hu-HU" sz="1400" u="none" strike="noStrike" dirty="0" smtClean="0">
                          <a:effectLst/>
                        </a:rPr>
                      </a:br>
                      <a:r>
                        <a:rPr lang="hu-HU" sz="1400" u="none" strike="noStrike" dirty="0" smtClean="0">
                          <a:effectLst/>
                        </a:rPr>
                        <a:t>turbina</a:t>
                      </a:r>
                      <a:r>
                        <a:rPr lang="hu-HU" sz="1400" u="none" strike="noStrike" baseline="0" dirty="0" smtClean="0">
                          <a:effectLst/>
                        </a:rPr>
                        <a:t> hatásfok: 90%</a:t>
                      </a:r>
                      <a:endParaRPr lang="hu-HU" sz="1400" u="none" strike="noStrike" dirty="0" smtClean="0">
                        <a:effectLst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 smtClean="0">
                          <a:effectLst/>
                        </a:rPr>
                        <a:t>Toluol előmelegítővel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u="none" strike="noStrike" dirty="0" smtClean="0">
                          <a:effectLst/>
                        </a:rPr>
                        <a:t>turbina</a:t>
                      </a:r>
                      <a:r>
                        <a:rPr lang="hu-HU" sz="1400" u="none" strike="noStrike" baseline="0" dirty="0" smtClean="0">
                          <a:effectLst/>
                        </a:rPr>
                        <a:t> hatásfok: 60%</a:t>
                      </a:r>
                      <a:endParaRPr lang="hu-HU" sz="1400" u="none" strike="noStrike" dirty="0" smtClean="0">
                        <a:effectLst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 smtClean="0">
                          <a:effectLst/>
                        </a:rPr>
                        <a:t>Toluol előmelegítővel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u="none" strike="noStrike" dirty="0" smtClean="0">
                          <a:effectLst/>
                        </a:rPr>
                        <a:t>turbina</a:t>
                      </a:r>
                      <a:r>
                        <a:rPr lang="hu-HU" sz="1400" u="none" strike="noStrike" baseline="0" dirty="0" smtClean="0">
                          <a:effectLst/>
                        </a:rPr>
                        <a:t> hatásfok: 90%</a:t>
                      </a:r>
                      <a:endParaRPr lang="hu-HU" sz="1400" u="none" strike="noStrike" dirty="0" smtClean="0">
                        <a:effectLst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21606627"/>
                  </a:ext>
                </a:extLst>
              </a:tr>
              <a:tr h="29873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89413924"/>
                  </a:ext>
                </a:extLst>
              </a:tr>
              <a:tr h="29873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2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3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3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94920679"/>
                  </a:ext>
                </a:extLst>
              </a:tr>
              <a:tr h="29873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305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305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305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305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84292773"/>
                  </a:ext>
                </a:extLst>
              </a:tr>
              <a:tr h="29873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110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110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110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110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10582430"/>
                  </a:ext>
                </a:extLst>
              </a:tr>
              <a:tr h="29873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436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436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436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436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21432863"/>
                  </a:ext>
                </a:extLst>
              </a:tr>
              <a:tr h="29873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59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89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78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108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84115646"/>
                  </a:ext>
                </a:extLst>
              </a:tr>
              <a:tr h="29873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13,5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20,4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17,9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24,8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01108916"/>
                  </a:ext>
                </a:extLst>
              </a:tr>
              <a:tr h="29873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377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347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358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328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90522604"/>
                  </a:ext>
                </a:extLst>
              </a:tr>
              <a:tr h="29873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5,4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5,0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5,1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4,7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9670570"/>
                  </a:ext>
                </a:extLst>
              </a:tr>
              <a:tr h="31117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50,7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79,6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69,0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97,9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7219004"/>
                  </a:ext>
                </a:extLst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7668883" y="5831456"/>
            <a:ext cx="4295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(legrosszabb esetben a számok)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893567960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nalogousFromLightSeedLeftStep">
      <a:dk1>
        <a:srgbClr val="000000"/>
      </a:dk1>
      <a:lt1>
        <a:srgbClr val="FFFFFF"/>
      </a:lt1>
      <a:dk2>
        <a:srgbClr val="243341"/>
      </a:dk2>
      <a:lt2>
        <a:srgbClr val="E8E5E2"/>
      </a:lt2>
      <a:accent1>
        <a:srgbClr val="87A5BE"/>
      </a:accent1>
      <a:accent2>
        <a:srgbClr val="77ABAE"/>
      </a:accent2>
      <a:accent3>
        <a:srgbClr val="81AA9B"/>
      </a:accent3>
      <a:accent4>
        <a:srgbClr val="77AF84"/>
      </a:accent4>
      <a:accent5>
        <a:srgbClr val="89AA81"/>
      </a:accent5>
      <a:accent6>
        <a:srgbClr val="94A873"/>
      </a:accent6>
      <a:hlink>
        <a:srgbClr val="A07C5D"/>
      </a:hlink>
      <a:folHlink>
        <a:srgbClr val="7F7F7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807</Words>
  <Application>Microsoft Office PowerPoint</Application>
  <PresentationFormat>Szélesvásznú</PresentationFormat>
  <Paragraphs>398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6" baseType="lpstr">
      <vt:lpstr>Arial</vt:lpstr>
      <vt:lpstr>Avenir Next LT Pro</vt:lpstr>
      <vt:lpstr>Calibri</vt:lpstr>
      <vt:lpstr>Tw Cen MT</vt:lpstr>
      <vt:lpstr>Wingdings</vt:lpstr>
      <vt:lpstr>ShapesVTI</vt:lpstr>
      <vt:lpstr>Munkaközegek   Körfolyamat illesztés JMS 312 GS-B gázmotorra</vt:lpstr>
      <vt:lpstr>Gázmotor adatai</vt:lpstr>
      <vt:lpstr>Toluol     </vt:lpstr>
      <vt:lpstr>A számítások feltételezései</vt:lpstr>
      <vt:lpstr>1 körfolyamat</vt:lpstr>
      <vt:lpstr>Soros elrendezés</vt:lpstr>
      <vt:lpstr>Párhuzamos elrendezés</vt:lpstr>
      <vt:lpstr>Konklúzió</vt:lpstr>
      <vt:lpstr>Tanár úr kérte:</vt:lpstr>
      <vt:lpstr>Köszönjük a Figyelmet!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Munkaközegek</dc:title>
  <dc:creator>Zalán Tas Zsiborás</dc:creator>
  <cp:lastModifiedBy>Máté Kosztin</cp:lastModifiedBy>
  <cp:revision>31</cp:revision>
  <dcterms:created xsi:type="dcterms:W3CDTF">2020-05-10T17:52:03Z</dcterms:created>
  <dcterms:modified xsi:type="dcterms:W3CDTF">2020-05-15T14:38:14Z</dcterms:modified>
</cp:coreProperties>
</file>