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74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9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EA880-184D-44BC-A476-D22517E79847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B35A-BA84-406D-9680-1D50EAD1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Közönséges hőmérsékleten (autó) és nagy hőmérsékleten (erőmű)</a:t>
            </a:r>
            <a:r>
              <a:rPr lang="hu-HU" baseline="0" dirty="0" smtClean="0"/>
              <a:t> működőek.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B35A-BA84-406D-9680-1D50EAD165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NASA fedélzeti eszközök és </a:t>
            </a:r>
            <a:r>
              <a:rPr lang="hu-HU" dirty="0" err="1" smtClean="0"/>
              <a:t>ívóvíz</a:t>
            </a:r>
            <a:r>
              <a:rPr lang="hu-HU" dirty="0" smtClean="0"/>
              <a:t>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B35A-BA84-406D-9680-1D50EAD165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B86F-E6C7-4FCE-A43B-744423410672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églalap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AF4-81E7-4AF9-AC67-629539B8FE15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DA63-049E-4F6D-9671-A7E81481EE51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EBC1-4556-4308-89F3-6C0A2CFFF14F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6075-AB63-4140-87A3-39E26043EBDE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857-307E-4E04-BA37-D2E3E16A3C03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F931-D5AC-4085-985E-C7C1C05BE3C6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E2A-656C-4B37-8C6D-90EDB9EF9E51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3BA9-E8D8-4D66-B148-531662548540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7010-BE10-4C08-96C0-C567627244DE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églalap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1AA2B24-8DFE-4235-A86F-396199E018DF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11" name="Téglalap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1A8973-988F-4A54-9C7B-ACE1A55A66E3}" type="datetime1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89CDBD-3DEE-4A9E-82EB-224F57D2D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Üzemanyagcellák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Bondor Márk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Direkt metanol membrános cella (DMFC)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949953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 reakció valamilyen folyékony szerves üzemanyag híg vizes oldatának (leggyakrabban néhány százalékos metil-alkohol oldat) oxigénnel (vagy gyakrabban levegővel) történő közvetlen katalitikus oxidációján alapul. Ez a reakció elektromos áramot, szén-dioxidot, vizet és hőt termel.</a:t>
            </a:r>
          </a:p>
          <a:p>
            <a:r>
              <a:rPr lang="hu-HU" dirty="0" smtClean="0"/>
              <a:t>Kutatások a DEFC kifejlesztésére.</a:t>
            </a:r>
          </a:p>
          <a:p>
            <a:r>
              <a:rPr lang="hu-HU" b="1" dirty="0" smtClean="0"/>
              <a:t>Reakciók:</a:t>
            </a:r>
          </a:p>
          <a:p>
            <a:pPr lvl="1"/>
            <a:r>
              <a:rPr lang="pt-BR" dirty="0" smtClean="0"/>
              <a:t>Anódon: CH</a:t>
            </a:r>
            <a:r>
              <a:rPr lang="pt-BR" baseline="-25000" dirty="0" smtClean="0"/>
              <a:t>3</a:t>
            </a:r>
            <a:r>
              <a:rPr lang="pt-BR" dirty="0" smtClean="0"/>
              <a:t>OH + H</a:t>
            </a:r>
            <a:r>
              <a:rPr lang="pt-BR" baseline="-25000" dirty="0" smtClean="0"/>
              <a:t>2</a:t>
            </a:r>
            <a:r>
              <a:rPr lang="pt-BR" dirty="0" smtClean="0"/>
              <a:t>O =&gt; CO</a:t>
            </a:r>
            <a:r>
              <a:rPr lang="pt-BR" baseline="-25000" dirty="0" smtClean="0"/>
              <a:t>2</a:t>
            </a:r>
            <a:r>
              <a:rPr lang="pt-BR" dirty="0" smtClean="0"/>
              <a:t> + 6H+ + 6e</a:t>
            </a:r>
            <a:r>
              <a:rPr lang="pt-BR" baseline="30000" dirty="0" smtClean="0"/>
              <a:t>-</a:t>
            </a:r>
            <a:endParaRPr lang="hu-HU" baseline="30000" dirty="0" smtClean="0"/>
          </a:p>
          <a:p>
            <a:pPr lvl="1"/>
            <a:r>
              <a:rPr lang="pt-BR" dirty="0" smtClean="0"/>
              <a:t>Katódon: 3/2O</a:t>
            </a:r>
            <a:r>
              <a:rPr lang="pt-BR" baseline="-25000" dirty="0" smtClean="0"/>
              <a:t>2</a:t>
            </a:r>
            <a:r>
              <a:rPr lang="pt-BR" dirty="0" smtClean="0"/>
              <a:t> + 6H+ + 6e</a:t>
            </a:r>
            <a:r>
              <a:rPr lang="pt-BR" baseline="30000" dirty="0" smtClean="0"/>
              <a:t>-</a:t>
            </a:r>
            <a:r>
              <a:rPr lang="pt-BR" dirty="0" smtClean="0"/>
              <a:t> =&gt; 3 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hu-HU" dirty="0" smtClean="0"/>
          </a:p>
          <a:p>
            <a:pPr lvl="1"/>
            <a:r>
              <a:rPr lang="hu-HU" dirty="0" smtClean="0"/>
              <a:t>A teljes reakció: CH</a:t>
            </a:r>
            <a:r>
              <a:rPr lang="hu-HU" baseline="-25000" dirty="0" smtClean="0"/>
              <a:t>3</a:t>
            </a:r>
            <a:r>
              <a:rPr lang="hu-HU" dirty="0" smtClean="0"/>
              <a:t>OH + 3/2O</a:t>
            </a:r>
            <a:r>
              <a:rPr lang="hu-HU" baseline="-25000" dirty="0" smtClean="0"/>
              <a:t>2</a:t>
            </a:r>
            <a:r>
              <a:rPr lang="hu-HU" dirty="0" smtClean="0"/>
              <a:t> =&gt; CO</a:t>
            </a:r>
            <a:r>
              <a:rPr lang="hu-HU" baseline="-25000" dirty="0" smtClean="0"/>
              <a:t>2</a:t>
            </a:r>
            <a:r>
              <a:rPr lang="hu-HU" dirty="0" smtClean="0"/>
              <a:t> + 2H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  <a:endParaRPr lang="en-US" dirty="0"/>
          </a:p>
        </p:txBody>
      </p:sp>
      <p:pic>
        <p:nvPicPr>
          <p:cNvPr id="4" name="Kép 3" descr="dy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797152"/>
            <a:ext cx="4376622" cy="193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Direkt metanol membrános cella (DMFC)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 smtClean="0"/>
              <a:t>Előnyei:</a:t>
            </a:r>
          </a:p>
          <a:p>
            <a:pPr lvl="1"/>
            <a:r>
              <a:rPr lang="hu-HU" dirty="0" smtClean="0"/>
              <a:t>A metanolt könnyebb szállítani és tárolni, mint a hidrogént</a:t>
            </a:r>
          </a:p>
          <a:p>
            <a:pPr lvl="1"/>
            <a:r>
              <a:rPr lang="hu-HU" dirty="0" smtClean="0"/>
              <a:t>Nincs szükség üzemanyag-reformerre </a:t>
            </a:r>
          </a:p>
          <a:p>
            <a:pPr lvl="1"/>
            <a:r>
              <a:rPr lang="hu-HU" dirty="0" smtClean="0"/>
              <a:t>Kis helyigényű</a:t>
            </a:r>
          </a:p>
          <a:p>
            <a:r>
              <a:rPr lang="hu-HU" b="1" dirty="0" smtClean="0"/>
              <a:t>Hátrányai:</a:t>
            </a:r>
          </a:p>
          <a:p>
            <a:pPr lvl="1"/>
            <a:r>
              <a:rPr lang="hu-HU" dirty="0" smtClean="0"/>
              <a:t>Habár a metanol energiasűrűsége nagy, az alacsony működési hőmérséklet miatt kicsi az elektromos hatásfoka és az áramsűrűsége</a:t>
            </a:r>
          </a:p>
          <a:p>
            <a:pPr lvl="1"/>
            <a:r>
              <a:rPr lang="hu-HU" dirty="0" smtClean="0"/>
              <a:t>Alacsony működési hőmérséklete miatt több katalizátort igényel a működéséhez</a:t>
            </a:r>
          </a:p>
          <a:p>
            <a:pPr lvl="1"/>
            <a:r>
              <a:rPr lang="hu-HU" dirty="0" smtClean="0"/>
              <a:t>A metanol mérgező és gyúlékony </a:t>
            </a:r>
          </a:p>
          <a:p>
            <a:r>
              <a:rPr lang="hu-HU" b="1" dirty="0" smtClean="0"/>
              <a:t>Felhasználási területek:</a:t>
            </a:r>
          </a:p>
          <a:p>
            <a:pPr lvl="1"/>
            <a:r>
              <a:rPr lang="hu-HU" dirty="0" smtClean="0"/>
              <a:t>Mobiltelefonok</a:t>
            </a:r>
          </a:p>
          <a:p>
            <a:pPr lvl="1"/>
            <a:r>
              <a:rPr lang="hu-HU" dirty="0" smtClean="0"/>
              <a:t>Laptopok</a:t>
            </a:r>
          </a:p>
          <a:p>
            <a:pPr lvl="1"/>
            <a:r>
              <a:rPr lang="hu-HU" dirty="0" smtClean="0"/>
              <a:t>Egyéb hordozható eszközök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Olvadt karbonátos cella (MCFC)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3000" dirty="0" smtClean="0"/>
              <a:t>Magas üzemi hőmérsékletű cella – közvetlenül földgázzal működtethető.</a:t>
            </a:r>
          </a:p>
          <a:p>
            <a:r>
              <a:rPr lang="hu-HU" sz="3000" dirty="0" smtClean="0"/>
              <a:t>Elektrolitként olvadt karbonát-sókat tartalmaznak, általában két karbonát keverékéből. A magas üzemi hőmérséklet ahhoz szükséges, hogy az elektrolit megolvadjon és megfelelő ionáteresztő képességet érjen el.</a:t>
            </a:r>
          </a:p>
          <a:p>
            <a:r>
              <a:rPr lang="hu-HU" b="1" dirty="0" smtClean="0"/>
              <a:t>Reakciók: </a:t>
            </a:r>
          </a:p>
          <a:p>
            <a:pPr lvl="1"/>
            <a:r>
              <a:rPr lang="hu-HU" dirty="0" smtClean="0"/>
              <a:t>Anódon: CO</a:t>
            </a:r>
            <a:r>
              <a:rPr lang="hu-HU" baseline="-25000" dirty="0" smtClean="0"/>
              <a:t>3</a:t>
            </a:r>
            <a:r>
              <a:rPr lang="hu-HU" baseline="30000" dirty="0" smtClean="0"/>
              <a:t>2-</a:t>
            </a:r>
            <a:r>
              <a:rPr lang="hu-HU" dirty="0" smtClean="0"/>
              <a:t> + H</a:t>
            </a:r>
            <a:r>
              <a:rPr lang="hu-HU" baseline="-25000" dirty="0" smtClean="0"/>
              <a:t>2</a:t>
            </a:r>
            <a:r>
              <a:rPr lang="hu-HU" dirty="0" smtClean="0"/>
              <a:t> =&gt; H</a:t>
            </a:r>
            <a:r>
              <a:rPr lang="hu-HU" baseline="-25000" dirty="0" smtClean="0"/>
              <a:t>2</a:t>
            </a:r>
            <a:r>
              <a:rPr lang="hu-HU" dirty="0" smtClean="0"/>
              <a:t>O + CO</a:t>
            </a:r>
            <a:r>
              <a:rPr lang="hu-HU" baseline="-25000" dirty="0" smtClean="0"/>
              <a:t>2</a:t>
            </a:r>
            <a:r>
              <a:rPr lang="hu-HU" dirty="0" smtClean="0"/>
              <a:t> + 2e</a:t>
            </a:r>
            <a:r>
              <a:rPr lang="hu-HU" baseline="30000" dirty="0" smtClean="0"/>
              <a:t>-</a:t>
            </a:r>
            <a:endParaRPr lang="hu-HU" dirty="0" smtClean="0"/>
          </a:p>
          <a:p>
            <a:pPr lvl="1"/>
            <a:r>
              <a:rPr lang="hu-HU" dirty="0" smtClean="0"/>
              <a:t>Katódon: CO</a:t>
            </a:r>
            <a:r>
              <a:rPr lang="hu-HU" baseline="-25000" dirty="0" smtClean="0"/>
              <a:t>2</a:t>
            </a:r>
            <a:r>
              <a:rPr lang="hu-HU" dirty="0" smtClean="0"/>
              <a:t> + ½O</a:t>
            </a:r>
            <a:r>
              <a:rPr lang="hu-HU" baseline="-25000" dirty="0" smtClean="0"/>
              <a:t>2</a:t>
            </a:r>
            <a:r>
              <a:rPr lang="hu-HU" dirty="0" smtClean="0"/>
              <a:t> + 2e</a:t>
            </a:r>
            <a:r>
              <a:rPr lang="hu-HU" baseline="30000" dirty="0" smtClean="0"/>
              <a:t>-</a:t>
            </a:r>
            <a:r>
              <a:rPr lang="hu-HU" dirty="0" smtClean="0"/>
              <a:t> =&gt; CO</a:t>
            </a:r>
            <a:r>
              <a:rPr lang="hu-HU" baseline="-25000" dirty="0" smtClean="0"/>
              <a:t>3</a:t>
            </a:r>
            <a:r>
              <a:rPr lang="hu-HU" baseline="30000" dirty="0" smtClean="0"/>
              <a:t>2-</a:t>
            </a:r>
            <a:endParaRPr lang="hu-HU" dirty="0" smtClean="0"/>
          </a:p>
          <a:p>
            <a:pPr lvl="1"/>
            <a:r>
              <a:rPr lang="hu-HU" dirty="0" smtClean="0"/>
              <a:t>A teljes reakció: H</a:t>
            </a:r>
            <a:r>
              <a:rPr lang="hu-HU" baseline="-25000" dirty="0" smtClean="0"/>
              <a:t>2</a:t>
            </a:r>
            <a:r>
              <a:rPr lang="hu-HU" dirty="0" smtClean="0"/>
              <a:t> + ½O</a:t>
            </a:r>
            <a:r>
              <a:rPr lang="hu-HU" baseline="-25000" dirty="0" smtClean="0"/>
              <a:t>2</a:t>
            </a:r>
            <a:r>
              <a:rPr lang="hu-HU" dirty="0" smtClean="0"/>
              <a:t> + CO</a:t>
            </a:r>
            <a:r>
              <a:rPr lang="hu-HU" baseline="-25000" dirty="0" smtClean="0"/>
              <a:t>2</a:t>
            </a:r>
            <a:r>
              <a:rPr lang="hu-HU" dirty="0" smtClean="0"/>
              <a:t> (katód) =&gt; H</a:t>
            </a:r>
            <a:r>
              <a:rPr lang="hu-HU" baseline="-25000" dirty="0" smtClean="0"/>
              <a:t>2</a:t>
            </a:r>
            <a:r>
              <a:rPr lang="hu-HU" dirty="0" smtClean="0"/>
              <a:t>O + CO</a:t>
            </a:r>
            <a:r>
              <a:rPr lang="hu-HU" baseline="-25000" dirty="0" smtClean="0"/>
              <a:t>2</a:t>
            </a:r>
            <a:r>
              <a:rPr lang="hu-HU" dirty="0" smtClean="0"/>
              <a:t> (anód)</a:t>
            </a:r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5" name="Tartalom helye 4" descr="Brennstoffzelle-Hotmodule-i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996952"/>
            <a:ext cx="3067749" cy="249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Olvadt karbonátos cella (MCFC)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 smtClean="0"/>
              <a:t>Előnyei:</a:t>
            </a:r>
          </a:p>
          <a:p>
            <a:pPr lvl="1"/>
            <a:r>
              <a:rPr lang="hu-HU" dirty="0" smtClean="0"/>
              <a:t>A magas működési hőmérséklet miatt nincs szükség üzemanyag-reformerre</a:t>
            </a:r>
          </a:p>
          <a:p>
            <a:pPr lvl="1"/>
            <a:r>
              <a:rPr lang="hu-HU" dirty="0" smtClean="0"/>
              <a:t>A magas működési hőmérséklet hatékony </a:t>
            </a:r>
            <a:r>
              <a:rPr lang="hu-HU" dirty="0" err="1" smtClean="0"/>
              <a:t>hőhasznosításra</a:t>
            </a:r>
            <a:r>
              <a:rPr lang="hu-HU" dirty="0" smtClean="0"/>
              <a:t> ad lehetőséget</a:t>
            </a:r>
          </a:p>
          <a:p>
            <a:pPr lvl="1"/>
            <a:r>
              <a:rPr lang="hu-HU" dirty="0" smtClean="0"/>
              <a:t>Olcsó alapanyagok</a:t>
            </a:r>
          </a:p>
          <a:p>
            <a:r>
              <a:rPr lang="hu-HU" b="1" dirty="0" smtClean="0"/>
              <a:t>Hátrányai:</a:t>
            </a:r>
          </a:p>
          <a:p>
            <a:pPr lvl="1"/>
            <a:r>
              <a:rPr lang="hu-HU" dirty="0" smtClean="0"/>
              <a:t>Érzékeny a korrózióra</a:t>
            </a:r>
          </a:p>
          <a:p>
            <a:pPr lvl="1"/>
            <a:r>
              <a:rPr lang="hu-HU" dirty="0" smtClean="0"/>
              <a:t>Lassú indulás</a:t>
            </a:r>
          </a:p>
          <a:p>
            <a:pPr lvl="1"/>
            <a:r>
              <a:rPr lang="hu-HU" dirty="0" smtClean="0"/>
              <a:t>Körülményes a szén-dioxid áramlásának szabályozása </a:t>
            </a:r>
          </a:p>
          <a:p>
            <a:r>
              <a:rPr lang="hu-HU" b="1" dirty="0" smtClean="0"/>
              <a:t>Felhasználási területek:</a:t>
            </a:r>
          </a:p>
          <a:p>
            <a:pPr lvl="1"/>
            <a:r>
              <a:rPr lang="hu-HU" dirty="0" smtClean="0"/>
              <a:t>Erőművek</a:t>
            </a:r>
          </a:p>
          <a:p>
            <a:pPr lvl="1"/>
            <a:r>
              <a:rPr lang="hu-HU" dirty="0" smtClean="0"/>
              <a:t>Ipari felhasználás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Foszforsavas cellák (PAFC)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Ezek kerültek elsőként kereskedelmi forgalomba (70-es évek).</a:t>
            </a:r>
          </a:p>
          <a:p>
            <a:r>
              <a:rPr lang="hu-HU" dirty="0" smtClean="0"/>
              <a:t>A foszforsav ionos vezetése rossz alacsony hőmérsékletek mellett, ezért a működési hőmérsékletük elég magas, gyakran a 200°C-t is meghaladja.</a:t>
            </a:r>
          </a:p>
          <a:p>
            <a:r>
              <a:rPr lang="pt-BR" b="1" dirty="0" smtClean="0"/>
              <a:t>Reakciók: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Anódon: 2H</a:t>
            </a:r>
            <a:r>
              <a:rPr lang="pt-BR" baseline="-25000" dirty="0" smtClean="0"/>
              <a:t>2</a:t>
            </a:r>
            <a:r>
              <a:rPr lang="pt-BR" dirty="0" smtClean="0"/>
              <a:t> =&gt; 4H</a:t>
            </a:r>
            <a:r>
              <a:rPr lang="pt-BR" baseline="30000" dirty="0" smtClean="0"/>
              <a:t>+</a:t>
            </a:r>
            <a:r>
              <a:rPr lang="pt-BR" dirty="0" smtClean="0"/>
              <a:t> + 4e</a:t>
            </a:r>
            <a:r>
              <a:rPr lang="pt-BR" baseline="30000" dirty="0" smtClean="0"/>
              <a:t>-</a:t>
            </a:r>
            <a:endParaRPr lang="pt-BR" dirty="0" smtClean="0"/>
          </a:p>
          <a:p>
            <a:pPr lvl="1"/>
            <a:r>
              <a:rPr lang="pt-BR" dirty="0" smtClean="0"/>
              <a:t>Katódon: O</a:t>
            </a:r>
            <a:r>
              <a:rPr lang="pt-BR" baseline="-25000" dirty="0" smtClean="0"/>
              <a:t>2</a:t>
            </a:r>
            <a:r>
              <a:rPr lang="pt-BR" dirty="0" smtClean="0"/>
              <a:t> + 4H</a:t>
            </a:r>
            <a:r>
              <a:rPr lang="pt-BR" baseline="30000" dirty="0" smtClean="0"/>
              <a:t>+</a:t>
            </a:r>
            <a:r>
              <a:rPr lang="pt-BR" dirty="0" smtClean="0"/>
              <a:t> + 4e</a:t>
            </a:r>
            <a:r>
              <a:rPr lang="pt-BR" baseline="30000" dirty="0" smtClean="0"/>
              <a:t>-</a:t>
            </a:r>
            <a:r>
              <a:rPr lang="pt-BR" dirty="0" smtClean="0"/>
              <a:t> =&gt; 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  <a:p>
            <a:pPr lvl="1"/>
            <a:r>
              <a:rPr lang="pt-BR" dirty="0" smtClean="0"/>
              <a:t>A teljes reakció: 2H</a:t>
            </a:r>
            <a:r>
              <a:rPr lang="pt-BR" baseline="-25000" dirty="0" smtClean="0"/>
              <a:t>2</a:t>
            </a:r>
            <a:r>
              <a:rPr lang="pt-BR" dirty="0" smtClean="0"/>
              <a:t> + O</a:t>
            </a:r>
            <a:r>
              <a:rPr lang="pt-BR" baseline="-25000" dirty="0" smtClean="0"/>
              <a:t>2</a:t>
            </a:r>
            <a:r>
              <a:rPr lang="pt-BR" dirty="0" smtClean="0"/>
              <a:t> =&gt; 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  <a:p>
            <a:endParaRPr lang="en-US" dirty="0"/>
          </a:p>
        </p:txBody>
      </p:sp>
      <p:pic>
        <p:nvPicPr>
          <p:cNvPr id="5" name="Tartalom helye 4" descr="paf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068960"/>
            <a:ext cx="3187095" cy="200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Foszforsavas cellák (PAFC)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 smtClean="0"/>
              <a:t>Előnyei:</a:t>
            </a:r>
          </a:p>
          <a:p>
            <a:pPr lvl="1"/>
            <a:r>
              <a:rPr lang="hu-HU" dirty="0" smtClean="0"/>
              <a:t>A magas működési hőmérséklet hatékony </a:t>
            </a:r>
            <a:r>
              <a:rPr lang="hu-HU" dirty="0" err="1" smtClean="0"/>
              <a:t>hőhasznosításra</a:t>
            </a:r>
            <a:r>
              <a:rPr lang="hu-HU" dirty="0" smtClean="0"/>
              <a:t> ad lehetőséget</a:t>
            </a:r>
          </a:p>
          <a:p>
            <a:pPr lvl="1"/>
            <a:r>
              <a:rPr lang="hu-HU" dirty="0" smtClean="0"/>
              <a:t>Érzéketlen a szén-dioxidra és a szén-monoxidra </a:t>
            </a:r>
          </a:p>
          <a:p>
            <a:pPr lvl="1"/>
            <a:r>
              <a:rPr lang="hu-HU" dirty="0" smtClean="0"/>
              <a:t>Hosszú élettartam (a foszforsav illékonysága nagyon alacsony) </a:t>
            </a:r>
          </a:p>
          <a:p>
            <a:pPr lvl="1"/>
            <a:r>
              <a:rPr lang="hu-HU" dirty="0" smtClean="0"/>
              <a:t>Stabilitás</a:t>
            </a:r>
          </a:p>
          <a:p>
            <a:pPr lvl="1"/>
            <a:r>
              <a:rPr lang="hu-HU" dirty="0" smtClean="0"/>
              <a:t>Egyszerű felépítés</a:t>
            </a:r>
          </a:p>
          <a:p>
            <a:r>
              <a:rPr lang="hu-HU" b="1" dirty="0" smtClean="0"/>
              <a:t>Hátrányai:</a:t>
            </a:r>
          </a:p>
          <a:p>
            <a:pPr lvl="1"/>
            <a:r>
              <a:rPr lang="hu-HU" dirty="0" smtClean="0"/>
              <a:t>Nagy méret</a:t>
            </a:r>
          </a:p>
          <a:p>
            <a:pPr lvl="1"/>
            <a:r>
              <a:rPr lang="hu-HU" dirty="0" smtClean="0"/>
              <a:t>Platina katalizátor szükséges</a:t>
            </a:r>
          </a:p>
          <a:p>
            <a:pPr lvl="1"/>
            <a:r>
              <a:rPr lang="hu-HU" dirty="0" smtClean="0"/>
              <a:t>Nehezen indítható (a foszforsav 40°C alatt szilárd) </a:t>
            </a:r>
          </a:p>
          <a:p>
            <a:r>
              <a:rPr lang="hu-HU" b="1" dirty="0" smtClean="0"/>
              <a:t>Felhasználási területek:</a:t>
            </a:r>
          </a:p>
          <a:p>
            <a:pPr lvl="1"/>
            <a:r>
              <a:rPr lang="hu-HU" dirty="0" smtClean="0"/>
              <a:t>Épületek energiaellátása</a:t>
            </a:r>
          </a:p>
          <a:p>
            <a:pPr lvl="1"/>
            <a:r>
              <a:rPr lang="hu-HU" dirty="0" smtClean="0"/>
              <a:t>Erőművek</a:t>
            </a:r>
          </a:p>
          <a:p>
            <a:pPr lvl="1"/>
            <a:r>
              <a:rPr lang="hu-HU" dirty="0" smtClean="0"/>
              <a:t>Hadiipar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Protoncsere-membrános cella (PEMFC)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Ez lehet a </a:t>
            </a:r>
            <a:r>
              <a:rPr lang="hu-HU" dirty="0" err="1" smtClean="0"/>
              <a:t>egalkalmasabb</a:t>
            </a:r>
            <a:r>
              <a:rPr lang="hu-HU" dirty="0" smtClean="0"/>
              <a:t> arra a feladatra, hogy átvegye a mostani diesel és benzinmotorok szerepét a közlekedésben.</a:t>
            </a:r>
          </a:p>
          <a:p>
            <a:r>
              <a:rPr lang="hu-HU" dirty="0" smtClean="0"/>
              <a:t>NASA </a:t>
            </a:r>
            <a:r>
              <a:rPr lang="hu-HU" dirty="0" err="1" smtClean="0"/>
              <a:t>Gemini</a:t>
            </a:r>
            <a:r>
              <a:rPr lang="hu-HU" dirty="0" smtClean="0"/>
              <a:t> program.</a:t>
            </a:r>
          </a:p>
          <a:p>
            <a:r>
              <a:rPr lang="hu-HU" dirty="0" smtClean="0"/>
              <a:t>A többi típusú üzemanyagcellával összehasonlítva sokkal jobb energiasűrűségi paraméterekkel rendelkezik.</a:t>
            </a:r>
          </a:p>
          <a:p>
            <a:r>
              <a:rPr lang="pt-BR" b="1" dirty="0" smtClean="0"/>
              <a:t>Reakciók: </a:t>
            </a:r>
          </a:p>
          <a:p>
            <a:pPr lvl="1"/>
            <a:r>
              <a:rPr lang="pt-BR" dirty="0" smtClean="0"/>
              <a:t>Anódon: 2H</a:t>
            </a:r>
            <a:r>
              <a:rPr lang="pt-BR" baseline="-25000" dirty="0" smtClean="0"/>
              <a:t>2</a:t>
            </a:r>
            <a:r>
              <a:rPr lang="pt-BR" dirty="0" smtClean="0"/>
              <a:t> =&gt; 4H</a:t>
            </a:r>
            <a:r>
              <a:rPr lang="pt-BR" baseline="30000" dirty="0" smtClean="0"/>
              <a:t>+</a:t>
            </a:r>
            <a:r>
              <a:rPr lang="pt-BR" dirty="0" smtClean="0"/>
              <a:t> + 4e</a:t>
            </a:r>
            <a:r>
              <a:rPr lang="pt-BR" baseline="30000" dirty="0" smtClean="0"/>
              <a:t>-</a:t>
            </a:r>
            <a:endParaRPr lang="pt-BR" dirty="0" smtClean="0"/>
          </a:p>
          <a:p>
            <a:pPr lvl="1"/>
            <a:r>
              <a:rPr lang="pt-BR" dirty="0" smtClean="0"/>
              <a:t>Katódon: O</a:t>
            </a:r>
            <a:r>
              <a:rPr lang="pt-BR" baseline="-25000" dirty="0" smtClean="0"/>
              <a:t>2</a:t>
            </a:r>
            <a:r>
              <a:rPr lang="pt-BR" dirty="0" smtClean="0"/>
              <a:t> + 4H</a:t>
            </a:r>
            <a:r>
              <a:rPr lang="pt-BR" baseline="30000" dirty="0" smtClean="0"/>
              <a:t>+</a:t>
            </a:r>
            <a:r>
              <a:rPr lang="pt-BR" dirty="0" smtClean="0"/>
              <a:t> + 4e</a:t>
            </a:r>
            <a:r>
              <a:rPr lang="pt-BR" baseline="30000" dirty="0" smtClean="0"/>
              <a:t>-</a:t>
            </a:r>
            <a:r>
              <a:rPr lang="pt-BR" dirty="0" smtClean="0"/>
              <a:t> =&gt; 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  <a:p>
            <a:pPr lvl="1"/>
            <a:r>
              <a:rPr lang="pt-BR" dirty="0" smtClean="0"/>
              <a:t>A teljes reakció: 2H</a:t>
            </a:r>
            <a:r>
              <a:rPr lang="pt-BR" baseline="-25000" dirty="0" smtClean="0"/>
              <a:t>2</a:t>
            </a:r>
            <a:r>
              <a:rPr lang="pt-BR" dirty="0" smtClean="0"/>
              <a:t> + O</a:t>
            </a:r>
            <a:r>
              <a:rPr lang="pt-BR" baseline="-25000" dirty="0" smtClean="0"/>
              <a:t>2</a:t>
            </a:r>
            <a:r>
              <a:rPr lang="pt-BR" dirty="0" smtClean="0"/>
              <a:t> =&gt; 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</p:txBody>
      </p:sp>
      <p:pic>
        <p:nvPicPr>
          <p:cNvPr id="5" name="Tartalom helye 4" descr="boeing-fuelcell-demonstr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62947"/>
            <a:ext cx="4038600" cy="284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Protoncsere-membrános cella (PEMFC)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 smtClean="0"/>
              <a:t>Előnyei:</a:t>
            </a:r>
          </a:p>
          <a:p>
            <a:pPr lvl="1"/>
            <a:r>
              <a:rPr lang="hu-HU" dirty="0" smtClean="0"/>
              <a:t>Hatékony</a:t>
            </a:r>
          </a:p>
          <a:p>
            <a:pPr lvl="1"/>
            <a:r>
              <a:rPr lang="hu-HU" dirty="0" smtClean="0"/>
              <a:t>Olcsó az előállítása a szilárd elektrolit miatt</a:t>
            </a:r>
          </a:p>
          <a:p>
            <a:pPr lvl="1"/>
            <a:r>
              <a:rPr lang="hu-HU" dirty="0" smtClean="0"/>
              <a:t>A szilárd elektrolit miatt nem érzékeny a gravitációra </a:t>
            </a:r>
          </a:p>
          <a:p>
            <a:pPr lvl="1"/>
            <a:r>
              <a:rPr lang="hu-HU" dirty="0" smtClean="0"/>
              <a:t>Gyors indulás</a:t>
            </a:r>
          </a:p>
          <a:p>
            <a:pPr lvl="1"/>
            <a:r>
              <a:rPr lang="hu-HU" dirty="0" smtClean="0"/>
              <a:t>Hosszú élettartam</a:t>
            </a:r>
          </a:p>
          <a:p>
            <a:r>
              <a:rPr lang="hu-HU" b="1" dirty="0" smtClean="0"/>
              <a:t>Hátrányai:</a:t>
            </a:r>
          </a:p>
          <a:p>
            <a:pPr lvl="1"/>
            <a:r>
              <a:rPr lang="hu-HU" dirty="0" smtClean="0"/>
              <a:t>Körülményes szabályozás (az elektrolitot nedvesíteni kell) </a:t>
            </a:r>
          </a:p>
          <a:p>
            <a:pPr lvl="1"/>
            <a:r>
              <a:rPr lang="hu-HU" dirty="0" smtClean="0"/>
              <a:t>Az alacsony működési hőmérséklet miatt kicsi a </a:t>
            </a:r>
            <a:r>
              <a:rPr lang="hu-HU" dirty="0" err="1" smtClean="0"/>
              <a:t>hőhasznosítás</a:t>
            </a:r>
            <a:r>
              <a:rPr lang="hu-HU" dirty="0" smtClean="0"/>
              <a:t> hatásfoka </a:t>
            </a:r>
          </a:p>
          <a:p>
            <a:r>
              <a:rPr lang="hu-HU" b="1" dirty="0" smtClean="0"/>
              <a:t>Felhasználási területek:</a:t>
            </a:r>
          </a:p>
          <a:p>
            <a:pPr lvl="1"/>
            <a:r>
              <a:rPr lang="hu-HU" dirty="0" smtClean="0"/>
              <a:t>Járműipar </a:t>
            </a:r>
          </a:p>
          <a:p>
            <a:pPr lvl="1"/>
            <a:r>
              <a:rPr lang="hu-HU" dirty="0" smtClean="0"/>
              <a:t>Hadiipar</a:t>
            </a:r>
          </a:p>
          <a:p>
            <a:pPr lvl="1"/>
            <a:r>
              <a:rPr lang="hu-HU" dirty="0" smtClean="0"/>
              <a:t>Hordozható áramforrások</a:t>
            </a:r>
          </a:p>
          <a:p>
            <a:pPr lvl="1"/>
            <a:r>
              <a:rPr lang="hu-HU" dirty="0" smtClean="0"/>
              <a:t>Erőművek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Szilárd oxidos cella (SOFC)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Jelenleg a legmagasabb üzemi hőmérsékletű cellák.</a:t>
            </a:r>
          </a:p>
          <a:p>
            <a:r>
              <a:rPr lang="hu-HU" dirty="0" smtClean="0"/>
              <a:t>Az elektrolit olyan vékony kerámia (szilárd oxid) réteg, amely képes arra, hogy magas hőmérsékleten vezesse az oxigén ionokat. </a:t>
            </a:r>
          </a:p>
          <a:p>
            <a:r>
              <a:rPr lang="hu-HU" dirty="0" smtClean="0"/>
              <a:t>Két fajtája van a c</a:t>
            </a:r>
            <a:r>
              <a:rPr lang="pt-BR" dirty="0" smtClean="0"/>
              <a:t>söves és a paneles szerkezetű.</a:t>
            </a:r>
            <a:endParaRPr lang="hu-HU" dirty="0" smtClean="0"/>
          </a:p>
          <a:p>
            <a:r>
              <a:rPr lang="pt-BR" b="1" dirty="0" smtClean="0"/>
              <a:t>Reakciók: </a:t>
            </a:r>
          </a:p>
          <a:p>
            <a:pPr lvl="1"/>
            <a:r>
              <a:rPr lang="pt-BR" dirty="0" smtClean="0"/>
              <a:t>Anódon: 2H</a:t>
            </a:r>
            <a:r>
              <a:rPr lang="pt-BR" baseline="-25000" dirty="0" smtClean="0"/>
              <a:t>2</a:t>
            </a:r>
            <a:r>
              <a:rPr lang="pt-BR" dirty="0" smtClean="0"/>
              <a:t> + 2 O</a:t>
            </a:r>
            <a:r>
              <a:rPr lang="pt-BR" baseline="30000" dirty="0" smtClean="0"/>
              <a:t>2-</a:t>
            </a:r>
            <a:r>
              <a:rPr lang="pt-BR" dirty="0" smtClean="0"/>
              <a:t> =&gt; 2H</a:t>
            </a:r>
            <a:r>
              <a:rPr lang="pt-BR" baseline="-25000" dirty="0" smtClean="0"/>
              <a:t>2</a:t>
            </a:r>
            <a:r>
              <a:rPr lang="pt-BR" dirty="0" smtClean="0"/>
              <a:t>O + 4e</a:t>
            </a:r>
            <a:r>
              <a:rPr lang="pt-BR" baseline="30000" dirty="0" smtClean="0"/>
              <a:t>-</a:t>
            </a:r>
            <a:endParaRPr lang="pt-BR" dirty="0" smtClean="0"/>
          </a:p>
          <a:p>
            <a:pPr lvl="1"/>
            <a:r>
              <a:rPr lang="pt-BR" dirty="0" smtClean="0"/>
              <a:t>Katódon: O</a:t>
            </a:r>
            <a:r>
              <a:rPr lang="pt-BR" baseline="-25000" dirty="0" smtClean="0"/>
              <a:t>2</a:t>
            </a:r>
            <a:r>
              <a:rPr lang="pt-BR" dirty="0" smtClean="0"/>
              <a:t> + 4e</a:t>
            </a:r>
            <a:r>
              <a:rPr lang="pt-BR" baseline="30000" dirty="0" smtClean="0"/>
              <a:t>-</a:t>
            </a:r>
            <a:r>
              <a:rPr lang="pt-BR" dirty="0" smtClean="0"/>
              <a:t> =&gt; 2O</a:t>
            </a:r>
            <a:r>
              <a:rPr lang="pt-BR" baseline="30000" dirty="0" smtClean="0"/>
              <a:t>2-</a:t>
            </a:r>
            <a:endParaRPr lang="pt-BR" dirty="0" smtClean="0"/>
          </a:p>
          <a:p>
            <a:pPr lvl="1"/>
            <a:r>
              <a:rPr lang="pt-BR" dirty="0" smtClean="0"/>
              <a:t>A teljes reakció: 2H</a:t>
            </a:r>
            <a:r>
              <a:rPr lang="pt-BR" baseline="-25000" dirty="0" smtClean="0"/>
              <a:t>2</a:t>
            </a:r>
            <a:r>
              <a:rPr lang="pt-BR" dirty="0" smtClean="0"/>
              <a:t> + O</a:t>
            </a:r>
            <a:r>
              <a:rPr lang="pt-BR" baseline="-25000" dirty="0" smtClean="0"/>
              <a:t>2</a:t>
            </a:r>
            <a:r>
              <a:rPr lang="pt-BR" dirty="0" smtClean="0"/>
              <a:t> =&gt; 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Tartalom helye 7" descr="RTEmagicC_fuel_cells.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1900" y="2396331"/>
            <a:ext cx="3251200" cy="33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Szilárd oxidos cella (SOFC)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 smtClean="0"/>
              <a:t>Előnyei:</a:t>
            </a:r>
          </a:p>
          <a:p>
            <a:pPr lvl="1"/>
            <a:r>
              <a:rPr lang="hu-HU" dirty="0" smtClean="0"/>
              <a:t>Magas elektromos hatásfok</a:t>
            </a:r>
          </a:p>
          <a:p>
            <a:pPr lvl="1"/>
            <a:r>
              <a:rPr lang="hu-HU" dirty="0" smtClean="0"/>
              <a:t>Gőzturbinával akár 70% fölé is növelhető a hatásfok </a:t>
            </a:r>
          </a:p>
          <a:p>
            <a:pPr lvl="1"/>
            <a:r>
              <a:rPr lang="hu-HU" dirty="0" smtClean="0"/>
              <a:t>A magas hőmérsékletnek köszönhetően nem érzékeny az üzemanyag minőségére </a:t>
            </a:r>
          </a:p>
          <a:p>
            <a:r>
              <a:rPr lang="hu-HU" b="1" dirty="0" smtClean="0"/>
              <a:t>Hátrányai:</a:t>
            </a:r>
          </a:p>
          <a:p>
            <a:pPr lvl="1"/>
            <a:r>
              <a:rPr lang="hu-HU" dirty="0" smtClean="0"/>
              <a:t>Lassú indulás</a:t>
            </a:r>
          </a:p>
          <a:p>
            <a:pPr lvl="1"/>
            <a:r>
              <a:rPr lang="hu-HU" dirty="0" smtClean="0"/>
              <a:t>Lassú reagálás az áramigények megváltozására</a:t>
            </a:r>
          </a:p>
          <a:p>
            <a:pPr lvl="1"/>
            <a:r>
              <a:rPr lang="hu-HU" dirty="0" smtClean="0"/>
              <a:t>Az extrém hőmérsékletek miatt drága alapanyagok</a:t>
            </a:r>
          </a:p>
          <a:p>
            <a:r>
              <a:rPr lang="hu-HU" b="1" dirty="0" smtClean="0"/>
              <a:t>Felhasználási területek:</a:t>
            </a:r>
          </a:p>
          <a:p>
            <a:pPr lvl="1"/>
            <a:r>
              <a:rPr lang="hu-HU" dirty="0" smtClean="0"/>
              <a:t>Erőművek</a:t>
            </a:r>
          </a:p>
          <a:p>
            <a:pPr lvl="1"/>
            <a:r>
              <a:rPr lang="hu-HU" dirty="0" smtClean="0"/>
              <a:t>Ipari felhasználás 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pollo-11-lau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6112" y="4005064"/>
            <a:ext cx="207788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Történelem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2060848"/>
            <a:ext cx="7211144" cy="4339952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Sir William Robert </a:t>
            </a:r>
            <a:r>
              <a:rPr lang="hu-HU" dirty="0" err="1" smtClean="0"/>
              <a:t>Grove</a:t>
            </a:r>
            <a:r>
              <a:rPr lang="hu-HU" dirty="0" smtClean="0"/>
              <a:t> (1838)</a:t>
            </a:r>
          </a:p>
          <a:p>
            <a:r>
              <a:rPr lang="hu-HU" dirty="0" smtClean="0"/>
              <a:t>Vizet </a:t>
            </a:r>
            <a:r>
              <a:rPr lang="hu-HU" dirty="0" err="1" smtClean="0"/>
              <a:t>elektrolizált</a:t>
            </a:r>
            <a:r>
              <a:rPr lang="hu-HU" dirty="0" smtClean="0"/>
              <a:t> és miután kikapcsolta az áramot ellenkező irányú áram kezdett folyni.</a:t>
            </a:r>
          </a:p>
          <a:p>
            <a:r>
              <a:rPr lang="hu-HU" dirty="0" smtClean="0"/>
              <a:t>Egyik elektródánál hidrogén oxidálódik, a másiknál oxigén redukálódik.</a:t>
            </a:r>
          </a:p>
          <a:p>
            <a:r>
              <a:rPr lang="hu-HU" dirty="0" smtClean="0"/>
              <a:t>Körülbelül 100 évig nem sok előrelépés.</a:t>
            </a:r>
          </a:p>
          <a:p>
            <a:r>
              <a:rPr lang="hu-HU" dirty="0" smtClean="0"/>
              <a:t>Francis Thomas Bacon (1930) kutatásai eredményezik az első alkálikus tüzelőanyag cellát, amit az Apollo űrhajón használtak.</a:t>
            </a:r>
          </a:p>
          <a:p>
            <a:r>
              <a:rPr lang="hu-HU" dirty="0" smtClean="0"/>
              <a:t>‘60-as évekre az alapvető tüzelőanyag cella típusok készen álltak.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üzemanyag cellák előnyei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Alacsony vagy nulla (hidrogénes) emisszió és halk működés.</a:t>
            </a:r>
          </a:p>
          <a:p>
            <a:r>
              <a:rPr lang="hu-HU" dirty="0" smtClean="0"/>
              <a:t>Még ha a hidrogént kőolajból is állítjuk elő, akkor is a felére csökkenne a CO</a:t>
            </a:r>
            <a:r>
              <a:rPr lang="hu-HU" baseline="-25000" dirty="0" smtClean="0"/>
              <a:t>2</a:t>
            </a:r>
            <a:r>
              <a:rPr lang="hu-HU" dirty="0" smtClean="0"/>
              <a:t> kibocsájtás.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05064"/>
            <a:ext cx="4724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üzemanyag cellák előnyei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Jó hatásfok</a:t>
            </a:r>
          </a:p>
          <a:p>
            <a:pPr lvl="1"/>
            <a:r>
              <a:rPr lang="hu-HU" dirty="0" smtClean="0"/>
              <a:t>Kőolaj alapú üzemanyag cellás erőműveknél 40-50%</a:t>
            </a:r>
          </a:p>
          <a:p>
            <a:pPr lvl="1"/>
            <a:r>
              <a:rPr lang="hu-HU" dirty="0" smtClean="0"/>
              <a:t>Hidrogén alapú rendszereknél 50% feletti.</a:t>
            </a:r>
          </a:p>
          <a:p>
            <a:pPr lvl="1"/>
            <a:r>
              <a:rPr lang="hu-HU" dirty="0" smtClean="0"/>
              <a:t>Turbinával kombinálva 60% feletti elektromos hatásfok.</a:t>
            </a:r>
          </a:p>
          <a:p>
            <a:pPr lvl="1"/>
            <a:r>
              <a:rPr lang="hu-HU" dirty="0" smtClean="0"/>
              <a:t>Ha a termelt hőt is felhasználjuk akkor az összhatásfok 85% feletti is lehet.</a:t>
            </a:r>
          </a:p>
          <a:p>
            <a:pPr lvl="1"/>
            <a:r>
              <a:rPr lang="hu-HU" dirty="0" smtClean="0"/>
              <a:t>Háromszor jobb hatásfok a belsőégésű motoroknál.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üzemanyag cellák előnyei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Megbízhatóság</a:t>
            </a:r>
          </a:p>
          <a:p>
            <a:pPr lvl="1"/>
            <a:r>
              <a:rPr lang="hu-HU" dirty="0" smtClean="0"/>
              <a:t>Nincs mozgó alkatrész és égés ezért 99.9999% megbízhatóság (6 év alatt 1 perc meghibásodás)</a:t>
            </a:r>
          </a:p>
          <a:p>
            <a:r>
              <a:rPr lang="hu-HU" dirty="0" smtClean="0"/>
              <a:t>Flexibilitás</a:t>
            </a:r>
          </a:p>
          <a:p>
            <a:pPr lvl="1"/>
            <a:r>
              <a:rPr lang="hu-HU" dirty="0" smtClean="0"/>
              <a:t>A működéshez hidrogén szükséges, ami sokféle alapanyagból jöhet (kőolaj, földgáz, szén, metanol, ammónia, metán, stb.)</a:t>
            </a:r>
          </a:p>
          <a:p>
            <a:r>
              <a:rPr lang="hu-HU" dirty="0" smtClean="0"/>
              <a:t>Biztonság</a:t>
            </a:r>
          </a:p>
          <a:p>
            <a:pPr lvl="1"/>
            <a:r>
              <a:rPr lang="hu-HU" dirty="0" smtClean="0"/>
              <a:t>Energia előállítható hazai erőforrásokból és a rendszerek nem függnek villamos hálózattól.</a:t>
            </a:r>
          </a:p>
          <a:p>
            <a:r>
              <a:rPr lang="hu-HU" dirty="0" smtClean="0"/>
              <a:t>Sokoldalúság</a:t>
            </a:r>
          </a:p>
          <a:p>
            <a:pPr lvl="1"/>
            <a:r>
              <a:rPr lang="hu-HU" dirty="0" smtClean="0"/>
              <a:t>A cellák összeköthetők és kis teljesítménytől egészen nagy </a:t>
            </a:r>
            <a:r>
              <a:rPr lang="hu-HU" dirty="0" err="1" smtClean="0"/>
              <a:t>erőművi</a:t>
            </a:r>
            <a:r>
              <a:rPr lang="hu-HU" dirty="0" smtClean="0"/>
              <a:t> teljesítményig növelhetők. </a:t>
            </a:r>
          </a:p>
          <a:p>
            <a:pPr lvl="1"/>
            <a:r>
              <a:rPr lang="hu-HU" dirty="0" smtClean="0"/>
              <a:t>Tartósak és ellenállnak a környezeti hatásoknak.</a:t>
            </a:r>
          </a:p>
          <a:p>
            <a:r>
              <a:rPr lang="hu-HU" dirty="0" smtClean="0"/>
              <a:t>Könnyűek és tovább bírják</a:t>
            </a:r>
          </a:p>
          <a:p>
            <a:pPr lvl="1"/>
            <a:r>
              <a:rPr lang="hu-HU" dirty="0" smtClean="0"/>
              <a:t>Nagyobb teljesítmény sűrűség, 10-szer hosszabb időtartam, és költséghatékonyabbak.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üzemanyag cellák hátrányai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Jelenleg az üzemanyagcella ára 1 nagyságrenddel drágább mint a belső égésű motoroké.</a:t>
            </a:r>
          </a:p>
          <a:p>
            <a:r>
              <a:rPr lang="hu-HU" dirty="0" smtClean="0"/>
              <a:t>A katalizátorhoz szükséges platina mennyisége korlátozott.</a:t>
            </a:r>
          </a:p>
          <a:p>
            <a:r>
              <a:rPr lang="hu-HU" dirty="0" smtClean="0"/>
              <a:t>Teljesítménysűrűsége alacsonyabb, mint a robbanómotoré.</a:t>
            </a:r>
          </a:p>
          <a:p>
            <a:r>
              <a:rPr lang="hu-HU" dirty="0" smtClean="0"/>
              <a:t>A hidrogén tárolása és logisztikája jelenleg nincs megoldva.</a:t>
            </a:r>
          </a:p>
          <a:p>
            <a:endParaRPr lang="en-US" dirty="0"/>
          </a:p>
        </p:txBody>
      </p:sp>
      <p:pic>
        <p:nvPicPr>
          <p:cNvPr id="5" name="Tartalom helye 4" descr="fuel_cell_634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1135"/>
            <a:ext cx="4038600" cy="3828593"/>
          </a:xfr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Felhasználási terület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Elektromos áram szolgáltatás hordozható készülékektől egészen erőművekig.</a:t>
            </a:r>
          </a:p>
          <a:p>
            <a:r>
              <a:rPr lang="hu-HU" dirty="0" smtClean="0"/>
              <a:t>Hasznosak lehetnek elszigetelt elektromos berendezések működtetésére.</a:t>
            </a:r>
          </a:p>
          <a:p>
            <a:r>
              <a:rPr lang="hu-HU" dirty="0" err="1" smtClean="0"/>
              <a:t>Kogenerációs</a:t>
            </a:r>
            <a:r>
              <a:rPr lang="hu-HU" dirty="0" smtClean="0"/>
              <a:t> erőművek (hő és villamos energia egy berendezésben) épületeknél és házaknál.</a:t>
            </a:r>
          </a:p>
          <a:p>
            <a:r>
              <a:rPr lang="hu-HU" dirty="0" smtClean="0"/>
              <a:t>Közlekedés (autó, busz, motor, teherautó, vonat, repülő, hajó, stb.)</a:t>
            </a:r>
          </a:p>
          <a:p>
            <a:r>
              <a:rPr lang="hu-HU" dirty="0" smtClean="0"/>
              <a:t>Hordozható elektronika.</a:t>
            </a:r>
          </a:p>
          <a:p>
            <a:endParaRPr lang="en-US" dirty="0"/>
          </a:p>
        </p:txBody>
      </p:sp>
      <p:pic>
        <p:nvPicPr>
          <p:cNvPr id="5" name="Kép 4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692308" cy="1518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Kép 5" descr="fuel_cell_84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789040"/>
            <a:ext cx="3024336" cy="2371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Felhasználási terület</a:t>
            </a:r>
            <a:endParaRPr lang="en-US" dirty="0"/>
          </a:p>
        </p:txBody>
      </p:sp>
      <p:pic>
        <p:nvPicPr>
          <p:cNvPr id="5" name="Tartalom helye 4" descr="AP-JPN-FUEL-CE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8306" y="1773238"/>
            <a:ext cx="3336387" cy="4624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Tartalom helye 5" descr="fuel-cell-explanation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8966"/>
            <a:ext cx="4038600" cy="383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irodalom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www.fuelcell.hu</a:t>
            </a:r>
            <a:endParaRPr lang="hu-HU" dirty="0" smtClean="0"/>
          </a:p>
          <a:p>
            <a:r>
              <a:rPr lang="hu-HU" dirty="0" err="1" smtClean="0"/>
              <a:t>www.fuelcellells.org</a:t>
            </a:r>
            <a:endParaRPr lang="hu-HU" dirty="0" smtClean="0"/>
          </a:p>
          <a:p>
            <a:r>
              <a:rPr lang="hu-HU" sz="2800" dirty="0" smtClean="0"/>
              <a:t>http://www.biner.hu/hidrogen_felhasznalas.html</a:t>
            </a:r>
          </a:p>
          <a:p>
            <a:endParaRPr lang="en-US" dirty="0"/>
          </a:p>
        </p:txBody>
      </p:sp>
      <p:pic>
        <p:nvPicPr>
          <p:cNvPr id="7" name="Kép 6" descr="waterstof-mercedes-benz-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573016"/>
            <a:ext cx="3744416" cy="2759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működik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Vegyi reakciókkal közvetlenül áramot állít elő.</a:t>
            </a:r>
          </a:p>
          <a:p>
            <a:r>
              <a:rPr lang="hu-HU" dirty="0" smtClean="0"/>
              <a:t>Elektrolit jelenlétében reakcióba lép az üzemanyag és az </a:t>
            </a:r>
            <a:r>
              <a:rPr lang="hu-HU" dirty="0" err="1" smtClean="0"/>
              <a:t>oxidáns</a:t>
            </a:r>
            <a:r>
              <a:rPr lang="hu-HU" dirty="0" smtClean="0"/>
              <a:t>.</a:t>
            </a:r>
          </a:p>
          <a:p>
            <a:r>
              <a:rPr lang="hu-HU" dirty="0" smtClean="0"/>
              <a:t>Lényegében olyan mint egy elem.</a:t>
            </a:r>
          </a:p>
          <a:p>
            <a:r>
              <a:rPr lang="hu-HU" dirty="0" smtClean="0"/>
              <a:t>Addig működik amíg van üzemanyaga.</a:t>
            </a:r>
          </a:p>
          <a:p>
            <a:r>
              <a:rPr lang="hu-HU" dirty="0" smtClean="0"/>
              <a:t>Több üzemanyag és </a:t>
            </a:r>
            <a:r>
              <a:rPr lang="hu-HU" dirty="0" err="1" smtClean="0"/>
              <a:t>oxidáns</a:t>
            </a:r>
            <a:r>
              <a:rPr lang="hu-HU" dirty="0" smtClean="0"/>
              <a:t> kombináció lehetséges.</a:t>
            </a:r>
          </a:p>
          <a:p>
            <a:endParaRPr lang="en-US" dirty="0"/>
          </a:p>
        </p:txBody>
      </p:sp>
      <p:pic>
        <p:nvPicPr>
          <p:cNvPr id="5" name="Tartalom helye 4" descr="fuel-cell-how-it-works-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28570"/>
            <a:ext cx="4038600" cy="3313723"/>
          </a:xfr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Felépítés és folyamat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Anód</a:t>
            </a:r>
          </a:p>
          <a:p>
            <a:pPr lvl="1"/>
            <a:r>
              <a:rPr lang="hu-HU" dirty="0" smtClean="0"/>
              <a:t>Oxidáció (+ ion és e</a:t>
            </a:r>
            <a:r>
              <a:rPr lang="hu-HU" baseline="30000" dirty="0" smtClean="0"/>
              <a:t>-</a:t>
            </a:r>
            <a:r>
              <a:rPr lang="hu-HU" dirty="0" smtClean="0"/>
              <a:t>)</a:t>
            </a:r>
          </a:p>
          <a:p>
            <a:r>
              <a:rPr lang="hu-HU" dirty="0" smtClean="0"/>
              <a:t>Elektrolit</a:t>
            </a:r>
          </a:p>
          <a:p>
            <a:pPr lvl="1"/>
            <a:r>
              <a:rPr lang="hu-HU" dirty="0" smtClean="0"/>
              <a:t>Átengedi az ionokat de az e</a:t>
            </a:r>
            <a:r>
              <a:rPr lang="hu-HU" baseline="30000" dirty="0" smtClean="0"/>
              <a:t>-</a:t>
            </a:r>
            <a:r>
              <a:rPr lang="hu-HU" dirty="0" smtClean="0"/>
              <a:t> nem</a:t>
            </a:r>
          </a:p>
          <a:p>
            <a:r>
              <a:rPr lang="hu-HU" dirty="0" smtClean="0"/>
              <a:t>Katód</a:t>
            </a:r>
          </a:p>
          <a:p>
            <a:pPr lvl="1"/>
            <a:r>
              <a:rPr lang="hu-HU" dirty="0" smtClean="0"/>
              <a:t>Ionok és e</a:t>
            </a:r>
            <a:r>
              <a:rPr lang="hu-HU" baseline="30000" dirty="0" smtClean="0"/>
              <a:t>-</a:t>
            </a:r>
            <a:r>
              <a:rPr lang="hu-HU" dirty="0" smtClean="0"/>
              <a:t> egyesülnek és reakcióba lépnek az </a:t>
            </a:r>
            <a:r>
              <a:rPr lang="hu-HU" dirty="0" err="1" smtClean="0"/>
              <a:t>oxidánssal</a:t>
            </a:r>
            <a:r>
              <a:rPr lang="hu-HU" dirty="0" smtClean="0"/>
              <a:t> és víz vagy CO</a:t>
            </a:r>
            <a:r>
              <a:rPr lang="hu-HU" baseline="-25000" dirty="0" smtClean="0"/>
              <a:t>2 </a:t>
            </a:r>
            <a:r>
              <a:rPr lang="hu-HU" dirty="0" smtClean="0"/>
              <a:t>keletkezik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84426"/>
            <a:ext cx="4038600" cy="240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Folyamat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384376" cy="21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384376" cy="21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3384376" cy="21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Tulajdonságok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Elektrolit: meghatározza a cella fajtáját</a:t>
            </a:r>
          </a:p>
          <a:p>
            <a:r>
              <a:rPr lang="hu-HU" dirty="0" smtClean="0"/>
              <a:t>Üzemanyag: általában hidrogén</a:t>
            </a:r>
          </a:p>
          <a:p>
            <a:r>
              <a:rPr lang="hu-HU" dirty="0" smtClean="0"/>
              <a:t>Anód katalizátor: általában finom platina por</a:t>
            </a:r>
          </a:p>
          <a:p>
            <a:r>
              <a:rPr lang="hu-HU" dirty="0" smtClean="0"/>
              <a:t>Katód katalizátor: általában nikkel</a:t>
            </a:r>
          </a:p>
          <a:p>
            <a:r>
              <a:rPr lang="hu-HU" dirty="0" smtClean="0"/>
              <a:t>Egy cella 0,6-0,7 voltot termel</a:t>
            </a:r>
          </a:p>
          <a:p>
            <a:r>
              <a:rPr lang="hu-HU" dirty="0" smtClean="0"/>
              <a:t>Sorosan vagy párhuzamosan egybeköthetők nagyobb feszültség vagy áramerősség előállítására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Üzemanyag cella típusok</a:t>
            </a:r>
            <a:endParaRPr lang="en-US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39552" y="1484783"/>
          <a:ext cx="8136906" cy="530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/>
                <a:gridCol w="1356151"/>
                <a:gridCol w="1356151"/>
                <a:gridCol w="1356151"/>
                <a:gridCol w="1356151"/>
                <a:gridCol w="1356151"/>
              </a:tblGrid>
              <a:tr h="394329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Típus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Elektrolit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Hőmérséklet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Hatásfok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Üzemanyag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Felhasználás</a:t>
                      </a:r>
                      <a:endParaRPr lang="en-US" sz="1400" dirty="0"/>
                    </a:p>
                  </a:txBody>
                  <a:tcPr/>
                </a:tc>
              </a:tr>
              <a:tr h="7625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AFC – Alkáli elektrolitos cella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30%-os kálium-hidroxid</a:t>
                      </a:r>
                      <a:r>
                        <a:rPr lang="hu-HU" sz="1400" baseline="0" dirty="0" smtClean="0"/>
                        <a:t> oldat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80</a:t>
                      </a:r>
                      <a:r>
                        <a:rPr lang="hu-HU" sz="1400" baseline="0" dirty="0" smtClean="0"/>
                        <a:t> °C alatt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60-70 %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Tiszta H</a:t>
                      </a:r>
                      <a:r>
                        <a:rPr lang="hu-HU" sz="1400" baseline="-25000" dirty="0" smtClean="0"/>
                        <a:t>2</a:t>
                      </a:r>
                    </a:p>
                    <a:p>
                      <a:r>
                        <a:rPr lang="hu-HU" sz="1400" dirty="0" smtClean="0"/>
                        <a:t>O</a:t>
                      </a:r>
                      <a:r>
                        <a:rPr lang="hu-HU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-Járműipar</a:t>
                      </a:r>
                      <a:endParaRPr lang="hu-HU" sz="1400" dirty="0" smtClean="0"/>
                    </a:p>
                    <a:p>
                      <a:r>
                        <a:rPr lang="hu-HU" sz="1400" dirty="0" err="1" smtClean="0"/>
                        <a:t>-Hadipar</a:t>
                      </a:r>
                      <a:endParaRPr lang="en-US" sz="1400" dirty="0"/>
                    </a:p>
                  </a:txBody>
                  <a:tcPr/>
                </a:tc>
              </a:tr>
              <a:tr h="97232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PEMFC – Protoncsere membrános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Protonáteresztő membrán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70-220</a:t>
                      </a:r>
                      <a:r>
                        <a:rPr lang="hu-HU" sz="1400" baseline="0" dirty="0" smtClean="0"/>
                        <a:t> °C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50-70 %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Tiszta H</a:t>
                      </a:r>
                      <a:r>
                        <a:rPr lang="hu-HU" sz="1400" baseline="-25000" dirty="0" smtClean="0"/>
                        <a:t>2</a:t>
                      </a:r>
                    </a:p>
                    <a:p>
                      <a:r>
                        <a:rPr lang="hu-HU" sz="1400" dirty="0" smtClean="0"/>
                        <a:t>O</a:t>
                      </a:r>
                      <a:r>
                        <a:rPr lang="hu-HU" sz="1400" baseline="-25000" dirty="0" smtClean="0"/>
                        <a:t>2</a:t>
                      </a:r>
                    </a:p>
                    <a:p>
                      <a:r>
                        <a:rPr lang="hu-HU" sz="1400" dirty="0" smtClean="0"/>
                        <a:t>Levegő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-Blokkfűtő</a:t>
                      </a:r>
                      <a:r>
                        <a:rPr lang="hu-HU" sz="1400" dirty="0" smtClean="0"/>
                        <a:t> erőmű</a:t>
                      </a:r>
                    </a:p>
                    <a:p>
                      <a:r>
                        <a:rPr lang="hu-HU" sz="1400" dirty="0" err="1" smtClean="0"/>
                        <a:t>-Járműipar</a:t>
                      </a:r>
                      <a:endParaRPr lang="hu-HU" sz="1400" dirty="0" smtClean="0"/>
                    </a:p>
                    <a:p>
                      <a:r>
                        <a:rPr lang="hu-HU" sz="1400" dirty="0" err="1" smtClean="0"/>
                        <a:t>-Hadipar</a:t>
                      </a:r>
                      <a:endParaRPr lang="en-US" sz="1400" dirty="0"/>
                    </a:p>
                  </a:txBody>
                  <a:tcPr/>
                </a:tc>
              </a:tr>
              <a:tr h="97232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DMFC – Direkt metanol membrános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Protonáteresztő membrán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80-130</a:t>
                      </a:r>
                      <a:r>
                        <a:rPr lang="hu-HU" sz="1400" baseline="0" dirty="0" smtClean="0"/>
                        <a:t> °C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20-30 %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Metanol</a:t>
                      </a:r>
                    </a:p>
                    <a:p>
                      <a:r>
                        <a:rPr lang="hu-HU" sz="1400" dirty="0" smtClean="0"/>
                        <a:t>O</a:t>
                      </a:r>
                      <a:r>
                        <a:rPr lang="hu-HU" sz="1400" baseline="-25000" dirty="0" smtClean="0"/>
                        <a:t>2</a:t>
                      </a:r>
                    </a:p>
                    <a:p>
                      <a:r>
                        <a:rPr lang="hu-HU" sz="1400" dirty="0" smtClean="0"/>
                        <a:t>Levegő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-Hordozható</a:t>
                      </a:r>
                      <a:r>
                        <a:rPr lang="hu-HU" sz="1400" baseline="0" dirty="0" smtClean="0"/>
                        <a:t> elektronika</a:t>
                      </a:r>
                      <a:endParaRPr lang="en-US" sz="1400" dirty="0"/>
                    </a:p>
                  </a:txBody>
                  <a:tcPr/>
                </a:tc>
              </a:tr>
              <a:tr h="7625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PAFC – Foszforsavas cella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Tömény folyékony foszforsav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aseline="0" dirty="0" smtClean="0"/>
                        <a:t>150-220 °C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50-60 %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Tiszta H</a:t>
                      </a:r>
                      <a:r>
                        <a:rPr lang="hu-HU" sz="1400" baseline="-25000" dirty="0" smtClean="0"/>
                        <a:t>2</a:t>
                      </a:r>
                    </a:p>
                    <a:p>
                      <a:r>
                        <a:rPr lang="hu-HU" sz="1400" dirty="0" smtClean="0"/>
                        <a:t>O</a:t>
                      </a:r>
                      <a:r>
                        <a:rPr lang="hu-HU" sz="1400" baseline="-25000" dirty="0" smtClean="0"/>
                        <a:t>2</a:t>
                      </a:r>
                    </a:p>
                    <a:p>
                      <a:r>
                        <a:rPr lang="hu-HU" sz="1400" dirty="0" smtClean="0"/>
                        <a:t>Levegő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-Blokkfűtő</a:t>
                      </a:r>
                      <a:r>
                        <a:rPr lang="hu-HU" sz="1400" dirty="0" smtClean="0"/>
                        <a:t> erőmű</a:t>
                      </a:r>
                    </a:p>
                    <a:p>
                      <a:r>
                        <a:rPr lang="hu-HU" sz="1400" dirty="0" err="1" smtClean="0"/>
                        <a:t>-Áramforrás</a:t>
                      </a:r>
                      <a:endParaRPr lang="en-US" sz="1400" dirty="0"/>
                    </a:p>
                  </a:txBody>
                  <a:tcPr/>
                </a:tc>
              </a:tr>
              <a:tr h="7625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MCFC – Olvadt karbonátos cella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Olvadt lítium-, nátrium-, és kálium-karbonát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aseline="0" dirty="0" smtClean="0"/>
                        <a:t>600 °C felett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50-60 %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400" dirty="0" smtClean="0"/>
                        <a:t>H2</a:t>
                      </a:r>
                    </a:p>
                    <a:p>
                      <a:r>
                        <a:rPr lang="hu-HU" sz="1400" dirty="0" smtClean="0"/>
                        <a:t>Földgáz</a:t>
                      </a:r>
                    </a:p>
                    <a:p>
                      <a:r>
                        <a:rPr lang="hu-HU" sz="1400" dirty="0" smtClean="0"/>
                        <a:t>Széngáz</a:t>
                      </a:r>
                    </a:p>
                    <a:p>
                      <a:r>
                        <a:rPr lang="hu-HU" sz="1400" dirty="0" smtClean="0"/>
                        <a:t>Biogáz</a:t>
                      </a:r>
                    </a:p>
                    <a:p>
                      <a:r>
                        <a:rPr lang="hu-HU" sz="1400" dirty="0" smtClean="0"/>
                        <a:t>Levegő</a:t>
                      </a:r>
                    </a:p>
                    <a:p>
                      <a:r>
                        <a:rPr lang="hu-HU" sz="1400" dirty="0" smtClean="0"/>
                        <a:t>O</a:t>
                      </a:r>
                      <a:r>
                        <a:rPr lang="hu-HU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400" dirty="0" err="1" smtClean="0"/>
                        <a:t>-Gőzturbinás</a:t>
                      </a:r>
                      <a:r>
                        <a:rPr lang="hu-HU" sz="1400" dirty="0" smtClean="0"/>
                        <a:t> kétlépcsős blokkfűtő erőmű</a:t>
                      </a:r>
                    </a:p>
                    <a:p>
                      <a:r>
                        <a:rPr lang="hu-HU" sz="1400" dirty="0" err="1" smtClean="0"/>
                        <a:t>-Áramforrás</a:t>
                      </a:r>
                      <a:endParaRPr lang="en-US" sz="1400" dirty="0"/>
                    </a:p>
                  </a:txBody>
                  <a:tcPr/>
                </a:tc>
              </a:tr>
              <a:tr h="680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SOFC – Szilárd oxidos cella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Szilárd cirkónium-oxid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600-1100</a:t>
                      </a:r>
                      <a:r>
                        <a:rPr lang="hu-HU" sz="1400" baseline="0" dirty="0" smtClean="0"/>
                        <a:t> °C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60-65 %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Alkáli elektromos cellák (AFC)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186808" cy="4623816"/>
          </a:xfrm>
        </p:spPr>
        <p:txBody>
          <a:bodyPr>
            <a:noAutofit/>
          </a:bodyPr>
          <a:lstStyle/>
          <a:p>
            <a:r>
              <a:rPr lang="hu-HU" sz="1800" dirty="0" smtClean="0"/>
              <a:t>Egyik leginkább kidolgozott technológia.</a:t>
            </a:r>
          </a:p>
          <a:p>
            <a:r>
              <a:rPr lang="hu-HU" sz="1800" dirty="0" smtClean="0"/>
              <a:t>NASA Apollo és </a:t>
            </a:r>
            <a:r>
              <a:rPr lang="hu-HU" sz="1800" dirty="0" err="1" smtClean="0"/>
              <a:t>Space</a:t>
            </a:r>
            <a:r>
              <a:rPr lang="hu-HU" sz="1800" dirty="0" smtClean="0"/>
              <a:t> </a:t>
            </a:r>
            <a:r>
              <a:rPr lang="hu-HU" sz="1800" dirty="0" err="1" smtClean="0"/>
              <a:t>shuttle</a:t>
            </a:r>
            <a:r>
              <a:rPr lang="hu-HU" sz="1800" dirty="0" smtClean="0"/>
              <a:t> program.</a:t>
            </a:r>
          </a:p>
          <a:p>
            <a:r>
              <a:rPr lang="hu-HU" sz="1800" dirty="0" smtClean="0"/>
              <a:t>Az alkáli elektrolitos cellák esetében a töltéshordozó részecske a </a:t>
            </a:r>
            <a:r>
              <a:rPr lang="hu-HU" sz="1800" dirty="0" err="1" smtClean="0"/>
              <a:t>hidroxil</a:t>
            </a:r>
            <a:r>
              <a:rPr lang="hu-HU" sz="1800" dirty="0" smtClean="0"/>
              <a:t> ion (OH</a:t>
            </a:r>
            <a:r>
              <a:rPr lang="hu-HU" sz="1800" baseline="30000" dirty="0" smtClean="0"/>
              <a:t>-</a:t>
            </a:r>
            <a:r>
              <a:rPr lang="hu-HU" sz="1800" dirty="0" smtClean="0"/>
              <a:t>), amely a katódtól az anód felé halad, ahol reakcióba lép a hidrogénnel, amiből víz és elektron keletkezik.</a:t>
            </a:r>
          </a:p>
          <a:p>
            <a:r>
              <a:rPr lang="hu-HU" sz="1800" b="1" dirty="0" smtClean="0"/>
              <a:t>Reakciók:</a:t>
            </a:r>
          </a:p>
          <a:p>
            <a:pPr lvl="1"/>
            <a:r>
              <a:rPr lang="pt-BR" sz="1800" dirty="0" smtClean="0"/>
              <a:t>Anódon: 2H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+ 4OH- =&gt; 4H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O + 4e</a:t>
            </a:r>
            <a:r>
              <a:rPr lang="pt-BR" sz="1800" baseline="30000" dirty="0" smtClean="0"/>
              <a:t>-</a:t>
            </a:r>
            <a:endParaRPr lang="hu-HU" sz="1800" baseline="30000" dirty="0" smtClean="0"/>
          </a:p>
          <a:p>
            <a:pPr lvl="1"/>
            <a:r>
              <a:rPr lang="pt-BR" sz="1800" dirty="0" smtClean="0"/>
              <a:t>Katódon: O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+ 2H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O + 4e</a:t>
            </a:r>
            <a:r>
              <a:rPr lang="pt-BR" sz="1800" baseline="30000" dirty="0" smtClean="0"/>
              <a:t>-</a:t>
            </a:r>
            <a:r>
              <a:rPr lang="pt-BR" sz="1800" dirty="0" smtClean="0"/>
              <a:t> =&gt; 4OH</a:t>
            </a:r>
            <a:r>
              <a:rPr lang="pt-BR" sz="1800" baseline="30000" dirty="0" smtClean="0"/>
              <a:t>-</a:t>
            </a:r>
            <a:endParaRPr lang="hu-HU" sz="1800" baseline="30000" dirty="0" smtClean="0"/>
          </a:p>
          <a:p>
            <a:pPr lvl="1"/>
            <a:r>
              <a:rPr lang="pt-BR" sz="1800" dirty="0" smtClean="0"/>
              <a:t>A teljes reakció: 2H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+ O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=&gt; 2H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O</a:t>
            </a:r>
            <a:endParaRPr lang="en-US" sz="1800" dirty="0"/>
          </a:p>
        </p:txBody>
      </p:sp>
      <p:pic>
        <p:nvPicPr>
          <p:cNvPr id="5" name="Tartalom helye 4" descr="Image_71_Space-Shuttle-fuel-cell_we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43562"/>
            <a:ext cx="4038600" cy="2483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Alkáli elektromos cellák (AFC)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Előnyei:</a:t>
            </a:r>
          </a:p>
          <a:p>
            <a:pPr lvl="1"/>
            <a:r>
              <a:rPr lang="hu-HU" dirty="0" smtClean="0"/>
              <a:t>Az egyik legnagyobb elektromos hatásfokú cella </a:t>
            </a:r>
          </a:p>
          <a:p>
            <a:pPr lvl="1"/>
            <a:r>
              <a:rPr lang="hu-HU" dirty="0" smtClean="0"/>
              <a:t>Nagyon olcsó az előállítása, mivel sokféle elektrolittal képes működni</a:t>
            </a:r>
          </a:p>
          <a:p>
            <a:pPr lvl="1"/>
            <a:r>
              <a:rPr lang="hu-HU" dirty="0" smtClean="0"/>
              <a:t>Viszonylag alacsony a működési hőmérséklete</a:t>
            </a:r>
          </a:p>
          <a:p>
            <a:pPr lvl="1"/>
            <a:r>
              <a:rPr lang="hu-HU" dirty="0" smtClean="0"/>
              <a:t>Gyors indulás</a:t>
            </a:r>
          </a:p>
          <a:p>
            <a:r>
              <a:rPr lang="hu-HU" dirty="0" smtClean="0"/>
              <a:t>Hátrányai:</a:t>
            </a:r>
          </a:p>
          <a:p>
            <a:pPr lvl="1"/>
            <a:r>
              <a:rPr lang="hu-HU" dirty="0" smtClean="0"/>
              <a:t>Nagyon érzékeny a szén-dioxidra, szén-monoxidra és metánra, mivel ezek reakcióba léphetnek az elektrolittal, ezáltal csökkentve az üzemanyagcella hatékonyságát. A külvilágtól elzárt környezetben érzi igazán jól magát, ahol nem fenyegetik az említett gázok. </a:t>
            </a:r>
          </a:p>
          <a:p>
            <a:pPr lvl="1"/>
            <a:r>
              <a:rPr lang="hu-HU" dirty="0" smtClean="0"/>
              <a:t>Működéséhez tiszta hidrogénre és oxigénre van szükség. </a:t>
            </a:r>
          </a:p>
          <a:p>
            <a:r>
              <a:rPr lang="hu-HU" dirty="0" smtClean="0"/>
              <a:t>Felhasználási terület:</a:t>
            </a:r>
          </a:p>
          <a:p>
            <a:pPr lvl="1"/>
            <a:r>
              <a:rPr lang="hu-HU" dirty="0" smtClean="0"/>
              <a:t>Tengeralattjárók</a:t>
            </a:r>
          </a:p>
          <a:p>
            <a:pPr lvl="1"/>
            <a:r>
              <a:rPr lang="hu-HU" dirty="0" smtClean="0"/>
              <a:t>Hajók</a:t>
            </a:r>
          </a:p>
          <a:p>
            <a:pPr lvl="1"/>
            <a:r>
              <a:rPr lang="hu-HU" dirty="0" smtClean="0"/>
              <a:t>Hadiipar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CDBD-3DEE-4A9E-82EB-224F57D2DB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331</TotalTime>
  <Words>1462</Words>
  <Application>Microsoft Office PowerPoint</Application>
  <PresentationFormat>Diavetítés a képernyőre (4:3 oldalarány)</PresentationFormat>
  <Paragraphs>281</Paragraphs>
  <Slides>26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Modul</vt:lpstr>
      <vt:lpstr>Üzemanyagcellák</vt:lpstr>
      <vt:lpstr>Történelem</vt:lpstr>
      <vt:lpstr>Hogyan működik</vt:lpstr>
      <vt:lpstr>Felépítés és folyamat</vt:lpstr>
      <vt:lpstr>Folyamat</vt:lpstr>
      <vt:lpstr>Tulajdonságok</vt:lpstr>
      <vt:lpstr>Üzemanyag cella típusok</vt:lpstr>
      <vt:lpstr>Alkáli elektromos cellák (AFC)</vt:lpstr>
      <vt:lpstr>Alkáli elektromos cellák (AFC)</vt:lpstr>
      <vt:lpstr>Direkt metanol membrános cella (DMFC)</vt:lpstr>
      <vt:lpstr>Direkt metanol membrános cella (DMFC)</vt:lpstr>
      <vt:lpstr>Olvadt karbonátos cella (MCFC)</vt:lpstr>
      <vt:lpstr>Olvadt karbonátos cella (MCFC)</vt:lpstr>
      <vt:lpstr>Foszforsavas cellák (PAFC)</vt:lpstr>
      <vt:lpstr>Foszforsavas cellák (PAFC)</vt:lpstr>
      <vt:lpstr>Protoncsere-membrános cella (PEMFC)</vt:lpstr>
      <vt:lpstr>Protoncsere-membrános cella (PEMFC)</vt:lpstr>
      <vt:lpstr>Szilárd oxidos cella (SOFC)</vt:lpstr>
      <vt:lpstr>Szilárd oxidos cella (SOFC)</vt:lpstr>
      <vt:lpstr>Az üzemanyag cellák előnyei</vt:lpstr>
      <vt:lpstr>Az üzemanyag cellák előnyei</vt:lpstr>
      <vt:lpstr>Az üzemanyag cellák előnyei</vt:lpstr>
      <vt:lpstr>Az üzemanyag cellák hátrányai</vt:lpstr>
      <vt:lpstr>Felhasználási terület</vt:lpstr>
      <vt:lpstr>Felhasználási terület</vt:lpstr>
      <vt:lpstr>Felhasznált irodalom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Üzemanyagcella</dc:title>
  <dc:creator>Mark</dc:creator>
  <cp:lastModifiedBy>Mark</cp:lastModifiedBy>
  <cp:revision>61</cp:revision>
  <dcterms:created xsi:type="dcterms:W3CDTF">2010-09-26T16:06:39Z</dcterms:created>
  <dcterms:modified xsi:type="dcterms:W3CDTF">2010-11-02T20:25:48Z</dcterms:modified>
</cp:coreProperties>
</file>